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15"/>
  </p:notesMasterIdLst>
  <p:sldIdLst>
    <p:sldId id="280" r:id="rId6"/>
    <p:sldId id="300" r:id="rId7"/>
    <p:sldId id="295" r:id="rId8"/>
    <p:sldId id="299" r:id="rId9"/>
    <p:sldId id="288" r:id="rId10"/>
    <p:sldId id="289" r:id="rId11"/>
    <p:sldId id="291" r:id="rId12"/>
    <p:sldId id="294" r:id="rId13"/>
    <p:sldId id="301" r:id="rId14"/>
  </p:sldIdLst>
  <p:sldSz cx="6858000" cy="9906000" type="A4"/>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CD762B-2FC7-E006-3F96-AFDA953C4180}" name="Su Whitlock" initials="SW" userId="S::su.whitlock@hantsfire.gov.uk::e8dfd9b7-a743-4eac-bbe9-3c915603932e" providerId="AD"/>
  <p188:author id="{7F37AD37-4AA3-866C-F8D3-9C3A17124071}" name="Laurence White" initials="LW" userId="S::Laurence.White@HantsFire.gov.uk::2bf6ef0a-9406-4996-855a-cc9053c1c609" providerId="AD"/>
  <p188:author id="{AFD9073A-1E8C-3A98-C0D0-1EAAB12F70E1}" name="Stephen Polly" initials="SP" userId="S::Stephen.Polly@HantsFire.gov.uk::9e909636-b9ea-4d63-9db1-8e2ec6e90c30" providerId="AD"/>
  <p188:author id="{B126254E-1957-2378-143E-CE879AD2378E}" name="Nicolette Cotterill" initials="NC" userId="S::nicolette.cotterill@hantsfire.gov.uk::e0f68188-418d-4a9d-b1e3-ef8ffaaf21f8" providerId="AD"/>
  <p188:author id="{02834976-BFC7-9FE5-6BF4-D927C3900836}" name="Nicky Avery" initials="NA" userId="S::Nicky.Avery@HantsFire.gov.uk::272a1ebb-f704-40ff-8fc5-a4c6d272a2db" providerId="AD"/>
  <p188:author id="{84CC2F7A-9EC5-D4C1-7910-77A682BF467D}" name="Alex Quick" initials="AQ" userId="S::Alex.Quick@HantsFire.gov.uk::50b2ef8f-11f1-488b-bc12-57f5ebe714cb" providerId="AD"/>
  <p188:author id="{5BFE6D7E-DE4F-6F54-35F2-89B7E584A830}" name="Sarah Foster" initials="SF" userId="S::sarah.foster@hantsfire.gov.uk::5aee6d51-a5f3-4158-9f04-f50bac41ded4" providerId="AD"/>
  <p188:author id="{851E7FA9-2AFA-812C-FFF7-8F3E17D99E68}" name="Nicky Avery" initials="NA" userId="S::nicky.avery@hantsfire.gov.uk::272a1ebb-f704-40ff-8fc5-a4c6d272a2db" providerId="AD"/>
  <p188:author id="{4E2AF6E7-D2B3-AEA8-3299-2AA19971A3A5}" name="Neil Gunfield" initials="NG" userId="S::Neil.Gunfield@hantsfire.gov.uk::07f7daac-e2f7-45c7-9c55-2988eebfcebe" providerId="AD"/>
  <p188:author id="{C8AA07EE-E7F5-63E2-A411-E89F22A74EAA}" name="Jason Avery" initials="JA" userId="S::jason.avery@hantsfire.gov.uk::b00e4ce0-fde8-4065-a725-3b5e98a612bf" providerId="AD"/>
  <p188:author id="{8351F2FC-72DE-959A-0051-EFE46335AF5C}" name="Sharnjit Kaur Rai" initials="SKR" userId="S::Sharnjit.Rai@hantsfire.gov.uk::db9d0682-5490-4e00-9a9a-900c89c067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hantha Dickinson" initials="SD" lastIdx="15" clrIdx="6">
    <p:extLst>
      <p:ext uri="{19B8F6BF-5375-455C-9EA6-DF929625EA0E}">
        <p15:presenceInfo xmlns:p15="http://schemas.microsoft.com/office/powerpoint/2012/main" userId="S::shantha.dickinson@hantsfire.gov.uk::9ff63e73-1499-4def-ab17-7d00eb244634" providerId="AD"/>
      </p:ext>
    </p:extLst>
  </p:cmAuthor>
  <p:cmAuthor id="1" name="Alex Quick" initials="AQ" lastIdx="251" clrIdx="0">
    <p:extLst>
      <p:ext uri="{19B8F6BF-5375-455C-9EA6-DF929625EA0E}">
        <p15:presenceInfo xmlns:p15="http://schemas.microsoft.com/office/powerpoint/2012/main" userId="S::Alex.Quick@HantsFire.gov.uk::50b2ef8f-11f1-488b-bc12-57f5ebe714cb" providerId="AD"/>
      </p:ext>
    </p:extLst>
  </p:cmAuthor>
  <p:cmAuthor id="8" name="Neil Gunfield" initials="NG" lastIdx="12" clrIdx="7">
    <p:extLst>
      <p:ext uri="{19B8F6BF-5375-455C-9EA6-DF929625EA0E}">
        <p15:presenceInfo xmlns:p15="http://schemas.microsoft.com/office/powerpoint/2012/main" userId="S::Neil.Gunfield@hantsfire.gov.uk::07f7daac-e2f7-45c7-9c55-2988eebfcebe" providerId="AD"/>
      </p:ext>
    </p:extLst>
  </p:cmAuthor>
  <p:cmAuthor id="2" name="Dawn Capp" initials="DC" lastIdx="58" clrIdx="1">
    <p:extLst>
      <p:ext uri="{19B8F6BF-5375-455C-9EA6-DF929625EA0E}">
        <p15:presenceInfo xmlns:p15="http://schemas.microsoft.com/office/powerpoint/2012/main" userId="S::dawn.capp@hantsfire.gov.uk::b0c83a0b-429b-44c2-b543-0d948f4ac33b" providerId="AD"/>
      </p:ext>
    </p:extLst>
  </p:cmAuthor>
  <p:cmAuthor id="3" name="Sharnjit Kaur Rai" initials="SKR" lastIdx="17" clrIdx="2">
    <p:extLst>
      <p:ext uri="{19B8F6BF-5375-455C-9EA6-DF929625EA0E}">
        <p15:presenceInfo xmlns:p15="http://schemas.microsoft.com/office/powerpoint/2012/main" userId="S::Sharnjit.Rai@hantsfire.gov.uk::db9d0682-5490-4e00-9a9a-900c89c067dc" providerId="AD"/>
      </p:ext>
    </p:extLst>
  </p:cmAuthor>
  <p:cmAuthor id="4" name="Laurence White" initials="LW" lastIdx="69" clrIdx="3">
    <p:extLst>
      <p:ext uri="{19B8F6BF-5375-455C-9EA6-DF929625EA0E}">
        <p15:presenceInfo xmlns:p15="http://schemas.microsoft.com/office/powerpoint/2012/main" userId="S::Laurence.White@HantsFire.gov.uk::2bf6ef0a-9406-4996-855a-cc9053c1c609" providerId="AD"/>
      </p:ext>
    </p:extLst>
  </p:cmAuthor>
  <p:cmAuthor id="5" name="Su Whitlock" initials="SW" lastIdx="49" clrIdx="4">
    <p:extLst>
      <p:ext uri="{19B8F6BF-5375-455C-9EA6-DF929625EA0E}">
        <p15:presenceInfo xmlns:p15="http://schemas.microsoft.com/office/powerpoint/2012/main" userId="S::su.whitlock@hantsfire.gov.uk::e8dfd9b7-a743-4eac-bbe9-3c915603932e" providerId="AD"/>
      </p:ext>
    </p:extLst>
  </p:cmAuthor>
  <p:cmAuthor id="6" name="Justine Gray" initials="JG" lastIdx="37" clrIdx="5">
    <p:extLst>
      <p:ext uri="{19B8F6BF-5375-455C-9EA6-DF929625EA0E}">
        <p15:presenceInfo xmlns:p15="http://schemas.microsoft.com/office/powerpoint/2012/main" userId="S::justine.gray@hantsfire.gov.uk::df36573f-10e4-400b-93b2-8e2677d0b2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DAE8"/>
    <a:srgbClr val="B3DCE9"/>
    <a:srgbClr val="0099FF"/>
    <a:srgbClr val="4393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7CA0EF-6EE2-4577-A3FC-958264C5EDCF}" v="342" vWet="344" dt="2022-11-25T10:31:16.468"/>
    <p1510:client id="{666A7561-81D6-4C59-8E0A-B302DA4712CD}" v="118" dt="2022-11-25T10:38:25.6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2070"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9FE7A1-08CA-474B-8696-792EAFC266C0}" type="datetimeFigureOut">
              <a:rPr lang="en-GB" smtClean="0"/>
              <a:t>08/12/2022</a:t>
            </a:fld>
            <a:endParaRPr lang="en-GB"/>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0E551-1C81-4B28-B16B-6B73FCC67F31}" type="slidenum">
              <a:rPr lang="en-GB" smtClean="0"/>
              <a:t>‹#›</a:t>
            </a:fld>
            <a:endParaRPr lang="en-GB"/>
          </a:p>
        </p:txBody>
      </p:sp>
    </p:spTree>
    <p:extLst>
      <p:ext uri="{BB962C8B-B14F-4D97-AF65-F5344CB8AC3E}">
        <p14:creationId xmlns:p14="http://schemas.microsoft.com/office/powerpoint/2010/main" val="4287779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60E551-1C81-4B28-B16B-6B73FCC67F31}" type="slidenum">
              <a:rPr lang="en-GB" smtClean="0"/>
              <a:t>2</a:t>
            </a:fld>
            <a:endParaRPr lang="en-GB"/>
          </a:p>
        </p:txBody>
      </p:sp>
    </p:spTree>
    <p:extLst>
      <p:ext uri="{BB962C8B-B14F-4D97-AF65-F5344CB8AC3E}">
        <p14:creationId xmlns:p14="http://schemas.microsoft.com/office/powerpoint/2010/main" val="272156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60E551-1C81-4B28-B16B-6B73FCC67F31}" type="slidenum">
              <a:rPr lang="en-GB" smtClean="0"/>
              <a:t>4</a:t>
            </a:fld>
            <a:endParaRPr lang="en-GB"/>
          </a:p>
        </p:txBody>
      </p:sp>
    </p:spTree>
    <p:extLst>
      <p:ext uri="{BB962C8B-B14F-4D97-AF65-F5344CB8AC3E}">
        <p14:creationId xmlns:p14="http://schemas.microsoft.com/office/powerpoint/2010/main" val="1716128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60E551-1C81-4B28-B16B-6B73FCC67F31}" type="slidenum">
              <a:rPr lang="en-GB" smtClean="0"/>
              <a:t>5</a:t>
            </a:fld>
            <a:endParaRPr lang="en-GB"/>
          </a:p>
        </p:txBody>
      </p:sp>
    </p:spTree>
    <p:extLst>
      <p:ext uri="{BB962C8B-B14F-4D97-AF65-F5344CB8AC3E}">
        <p14:creationId xmlns:p14="http://schemas.microsoft.com/office/powerpoint/2010/main" val="3157146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60E551-1C81-4B28-B16B-6B73FCC67F31}" type="slidenum">
              <a:rPr lang="en-GB" smtClean="0"/>
              <a:t>6</a:t>
            </a:fld>
            <a:endParaRPr lang="en-GB"/>
          </a:p>
        </p:txBody>
      </p:sp>
    </p:spTree>
    <p:extLst>
      <p:ext uri="{BB962C8B-B14F-4D97-AF65-F5344CB8AC3E}">
        <p14:creationId xmlns:p14="http://schemas.microsoft.com/office/powerpoint/2010/main" val="1638593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60E551-1C81-4B28-B16B-6B73FCC67F31}" type="slidenum">
              <a:rPr lang="en-GB" smtClean="0"/>
              <a:t>7</a:t>
            </a:fld>
            <a:endParaRPr lang="en-GB"/>
          </a:p>
        </p:txBody>
      </p:sp>
    </p:spTree>
    <p:extLst>
      <p:ext uri="{BB962C8B-B14F-4D97-AF65-F5344CB8AC3E}">
        <p14:creationId xmlns:p14="http://schemas.microsoft.com/office/powerpoint/2010/main" val="1410633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60E551-1C81-4B28-B16B-6B73FCC67F31}" type="slidenum">
              <a:rPr lang="en-GB" smtClean="0"/>
              <a:t>8</a:t>
            </a:fld>
            <a:endParaRPr lang="en-GB"/>
          </a:p>
        </p:txBody>
      </p:sp>
    </p:spTree>
    <p:extLst>
      <p:ext uri="{BB962C8B-B14F-4D97-AF65-F5344CB8AC3E}">
        <p14:creationId xmlns:p14="http://schemas.microsoft.com/office/powerpoint/2010/main" val="2353864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499"/>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872" indent="0" algn="ctr">
              <a:buNone/>
              <a:defRPr sz="1499"/>
            </a:lvl2pPr>
            <a:lvl3pPr marL="685742" indent="0" algn="ctr">
              <a:buNone/>
              <a:defRPr sz="1351"/>
            </a:lvl3pPr>
            <a:lvl4pPr marL="1028614" indent="0" algn="ctr">
              <a:buNone/>
              <a:defRPr sz="1200"/>
            </a:lvl4pPr>
            <a:lvl5pPr marL="1371485" indent="0" algn="ctr">
              <a:buNone/>
              <a:defRPr sz="1200"/>
            </a:lvl5pPr>
            <a:lvl6pPr marL="1714357" indent="0" algn="ctr">
              <a:buNone/>
              <a:defRPr sz="1200"/>
            </a:lvl6pPr>
            <a:lvl7pPr marL="2057227" indent="0" algn="ctr">
              <a:buNone/>
              <a:defRPr sz="1200"/>
            </a:lvl7pPr>
            <a:lvl8pPr marL="2400099" indent="0" algn="ctr">
              <a:buNone/>
              <a:defRPr sz="1200"/>
            </a:lvl8pPr>
            <a:lvl9pPr marL="274297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F01A60B-8023-4629-8500-2196599A8548}" type="datetime1">
              <a:rPr lang="en-GB" smtClean="0"/>
              <a:t>08/12/2022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A77C0D-2021-4FF2-88CA-DEBC0CDC6A77}" type="slidenum">
              <a:rPr lang="en-GB" smtClean="0"/>
              <a:t>‹#›</a:t>
            </a:fld>
            <a:endParaRPr lang="en-GB"/>
          </a:p>
        </p:txBody>
      </p:sp>
    </p:spTree>
    <p:extLst>
      <p:ext uri="{BB962C8B-B14F-4D97-AF65-F5344CB8AC3E}">
        <p14:creationId xmlns:p14="http://schemas.microsoft.com/office/powerpoint/2010/main" val="271113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0C95C0-4C8A-4FB0-82A0-39174695E2A4}" type="datetime1">
              <a:rPr lang="en-GB" smtClean="0"/>
              <a:t>08/12/2022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A77C0D-2021-4FF2-88CA-DEBC0CDC6A77}" type="slidenum">
              <a:rPr lang="en-GB" smtClean="0"/>
              <a:t>‹#›</a:t>
            </a:fld>
            <a:endParaRPr lang="en-GB"/>
          </a:p>
        </p:txBody>
      </p:sp>
    </p:spTree>
    <p:extLst>
      <p:ext uri="{BB962C8B-B14F-4D97-AF65-F5344CB8AC3E}">
        <p14:creationId xmlns:p14="http://schemas.microsoft.com/office/powerpoint/2010/main" val="1132493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20EF4-775E-467F-8160-527E9CDC3CB5}" type="datetime1">
              <a:rPr lang="en-GB" smtClean="0"/>
              <a:t>08/12/2022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A77C0D-2021-4FF2-88CA-DEBC0CDC6A77}" type="slidenum">
              <a:rPr lang="en-GB" smtClean="0"/>
              <a:t>‹#›</a:t>
            </a:fld>
            <a:endParaRPr lang="en-GB"/>
          </a:p>
        </p:txBody>
      </p:sp>
    </p:spTree>
    <p:extLst>
      <p:ext uri="{BB962C8B-B14F-4D97-AF65-F5344CB8AC3E}">
        <p14:creationId xmlns:p14="http://schemas.microsoft.com/office/powerpoint/2010/main" val="2435375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5"/>
          </a:xfrm>
        </p:spPr>
        <p:txBody>
          <a:bodyPr anchor="b"/>
          <a:lstStyle>
            <a:lvl1pPr algn="ctr">
              <a:defRPr sz="3656"/>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463"/>
            </a:lvl1pPr>
            <a:lvl2pPr marL="278606" indent="0" algn="ctr">
              <a:buNone/>
              <a:defRPr sz="1219"/>
            </a:lvl2pPr>
            <a:lvl3pPr marL="557213" indent="0" algn="ctr">
              <a:buNone/>
              <a:defRPr sz="1097"/>
            </a:lvl3pPr>
            <a:lvl4pPr marL="835819" indent="0" algn="ctr">
              <a:buNone/>
              <a:defRPr sz="975"/>
            </a:lvl4pPr>
            <a:lvl5pPr marL="1114425" indent="0" algn="ctr">
              <a:buNone/>
              <a:defRPr sz="975"/>
            </a:lvl5pPr>
            <a:lvl6pPr marL="1393031" indent="0" algn="ctr">
              <a:buNone/>
              <a:defRPr sz="975"/>
            </a:lvl6pPr>
            <a:lvl7pPr marL="1671638" indent="0" algn="ctr">
              <a:buNone/>
              <a:defRPr sz="975"/>
            </a:lvl7pPr>
            <a:lvl8pPr marL="1950244" indent="0" algn="ctr">
              <a:buNone/>
              <a:defRPr sz="975"/>
            </a:lvl8pPr>
            <a:lvl9pPr marL="2228850" indent="0" algn="ctr">
              <a:buNone/>
              <a:defRPr sz="975"/>
            </a:lvl9pPr>
          </a:lstStyle>
          <a:p>
            <a:r>
              <a:rPr lang="en-US"/>
              <a:t>Click to edit Master subtitle style</a:t>
            </a:r>
          </a:p>
        </p:txBody>
      </p:sp>
      <p:sp>
        <p:nvSpPr>
          <p:cNvPr id="4" name="Date Placeholder 3"/>
          <p:cNvSpPr>
            <a:spLocks noGrp="1"/>
          </p:cNvSpPr>
          <p:nvPr>
            <p:ph type="dt" sz="half" idx="10"/>
          </p:nvPr>
        </p:nvSpPr>
        <p:spPr/>
        <p:txBody>
          <a:bodyPr/>
          <a:lstStyle/>
          <a:p>
            <a:fld id="{0FCF8029-3308-6C46-894A-6F5B7719D670}"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BD952-21FB-674B-99AA-6D97DB621381}" type="slidenum">
              <a:rPr lang="en-US" smtClean="0"/>
              <a:t>‹#›</a:t>
            </a:fld>
            <a:endParaRPr lang="en-US"/>
          </a:p>
        </p:txBody>
      </p:sp>
    </p:spTree>
    <p:extLst>
      <p:ext uri="{BB962C8B-B14F-4D97-AF65-F5344CB8AC3E}">
        <p14:creationId xmlns:p14="http://schemas.microsoft.com/office/powerpoint/2010/main" val="2481954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CF8029-3308-6C46-894A-6F5B7719D670}"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BD952-21FB-674B-99AA-6D97DB621381}" type="slidenum">
              <a:rPr lang="en-US" smtClean="0"/>
              <a:t>‹#›</a:t>
            </a:fld>
            <a:endParaRPr lang="en-US"/>
          </a:p>
        </p:txBody>
      </p:sp>
    </p:spTree>
    <p:extLst>
      <p:ext uri="{BB962C8B-B14F-4D97-AF65-F5344CB8AC3E}">
        <p14:creationId xmlns:p14="http://schemas.microsoft.com/office/powerpoint/2010/main" val="1040717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7" y="2469624"/>
            <a:ext cx="5915025" cy="4120620"/>
          </a:xfrm>
        </p:spPr>
        <p:txBody>
          <a:bodyPr anchor="b"/>
          <a:lstStyle>
            <a:lvl1pPr>
              <a:defRPr sz="3656"/>
            </a:lvl1pPr>
          </a:lstStyle>
          <a:p>
            <a:r>
              <a:rPr lang="en-US"/>
              <a:t>Click to edit Master title style</a:t>
            </a:r>
          </a:p>
        </p:txBody>
      </p:sp>
      <p:sp>
        <p:nvSpPr>
          <p:cNvPr id="3" name="Text Placeholder 2"/>
          <p:cNvSpPr>
            <a:spLocks noGrp="1"/>
          </p:cNvSpPr>
          <p:nvPr>
            <p:ph type="body" idx="1"/>
          </p:nvPr>
        </p:nvSpPr>
        <p:spPr>
          <a:xfrm>
            <a:off x="467917" y="6629227"/>
            <a:ext cx="5915025" cy="2166937"/>
          </a:xfrm>
        </p:spPr>
        <p:txBody>
          <a:bodyPr/>
          <a:lstStyle>
            <a:lvl1pPr marL="0" indent="0">
              <a:buNone/>
              <a:defRPr sz="1463">
                <a:solidFill>
                  <a:schemeClr val="tx1"/>
                </a:solidFill>
              </a:defRPr>
            </a:lvl1pPr>
            <a:lvl2pPr marL="278606" indent="0">
              <a:buNone/>
              <a:defRPr sz="1219">
                <a:solidFill>
                  <a:schemeClr val="tx1">
                    <a:tint val="75000"/>
                  </a:schemeClr>
                </a:solidFill>
              </a:defRPr>
            </a:lvl2pPr>
            <a:lvl3pPr marL="557213" indent="0">
              <a:buNone/>
              <a:defRPr sz="1097">
                <a:solidFill>
                  <a:schemeClr val="tx1">
                    <a:tint val="75000"/>
                  </a:schemeClr>
                </a:solidFill>
              </a:defRPr>
            </a:lvl3pPr>
            <a:lvl4pPr marL="835819" indent="0">
              <a:buNone/>
              <a:defRPr sz="975">
                <a:solidFill>
                  <a:schemeClr val="tx1">
                    <a:tint val="75000"/>
                  </a:schemeClr>
                </a:solidFill>
              </a:defRPr>
            </a:lvl4pPr>
            <a:lvl5pPr marL="1114425" indent="0">
              <a:buNone/>
              <a:defRPr sz="975">
                <a:solidFill>
                  <a:schemeClr val="tx1">
                    <a:tint val="75000"/>
                  </a:schemeClr>
                </a:solidFill>
              </a:defRPr>
            </a:lvl5pPr>
            <a:lvl6pPr marL="1393031" indent="0">
              <a:buNone/>
              <a:defRPr sz="975">
                <a:solidFill>
                  <a:schemeClr val="tx1">
                    <a:tint val="75000"/>
                  </a:schemeClr>
                </a:solidFill>
              </a:defRPr>
            </a:lvl6pPr>
            <a:lvl7pPr marL="1671638" indent="0">
              <a:buNone/>
              <a:defRPr sz="975">
                <a:solidFill>
                  <a:schemeClr val="tx1">
                    <a:tint val="75000"/>
                  </a:schemeClr>
                </a:solidFill>
              </a:defRPr>
            </a:lvl7pPr>
            <a:lvl8pPr marL="1950244" indent="0">
              <a:buNone/>
              <a:defRPr sz="975">
                <a:solidFill>
                  <a:schemeClr val="tx1">
                    <a:tint val="75000"/>
                  </a:schemeClr>
                </a:solidFill>
              </a:defRPr>
            </a:lvl8pPr>
            <a:lvl9pPr marL="2228850" indent="0">
              <a:buNone/>
              <a:defRPr sz="9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F8029-3308-6C46-894A-6F5B7719D670}"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BD952-21FB-674B-99AA-6D97DB621381}" type="slidenum">
              <a:rPr lang="en-US" smtClean="0"/>
              <a:t>‹#›</a:t>
            </a:fld>
            <a:endParaRPr lang="en-US"/>
          </a:p>
        </p:txBody>
      </p:sp>
    </p:spTree>
    <p:extLst>
      <p:ext uri="{BB962C8B-B14F-4D97-AF65-F5344CB8AC3E}">
        <p14:creationId xmlns:p14="http://schemas.microsoft.com/office/powerpoint/2010/main" val="1330700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CF8029-3308-6C46-894A-6F5B7719D670}"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BD952-21FB-674B-99AA-6D97DB621381}" type="slidenum">
              <a:rPr lang="en-US" smtClean="0"/>
              <a:t>‹#›</a:t>
            </a:fld>
            <a:endParaRPr lang="en-US"/>
          </a:p>
        </p:txBody>
      </p:sp>
    </p:spTree>
    <p:extLst>
      <p:ext uri="{BB962C8B-B14F-4D97-AF65-F5344CB8AC3E}">
        <p14:creationId xmlns:p14="http://schemas.microsoft.com/office/powerpoint/2010/main" val="3475988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2"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6"/>
            <a:ext cx="2901255" cy="1190095"/>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4" y="2428346"/>
            <a:ext cx="2915543" cy="1190095"/>
          </a:xfrm>
        </p:spPr>
        <p:txBody>
          <a:bodyPr anchor="b"/>
          <a:lstStyle>
            <a:lvl1pPr marL="0" indent="0">
              <a:buNone/>
              <a:defRPr sz="1463" b="1"/>
            </a:lvl1pPr>
            <a:lvl2pPr marL="278606" indent="0">
              <a:buNone/>
              <a:defRPr sz="1219" b="1"/>
            </a:lvl2pPr>
            <a:lvl3pPr marL="557213" indent="0">
              <a:buNone/>
              <a:defRPr sz="1097" b="1"/>
            </a:lvl3pPr>
            <a:lvl4pPr marL="835819" indent="0">
              <a:buNone/>
              <a:defRPr sz="975" b="1"/>
            </a:lvl4pPr>
            <a:lvl5pPr marL="1114425" indent="0">
              <a:buNone/>
              <a:defRPr sz="975" b="1"/>
            </a:lvl5pPr>
            <a:lvl6pPr marL="1393031" indent="0">
              <a:buNone/>
              <a:defRPr sz="975" b="1"/>
            </a:lvl6pPr>
            <a:lvl7pPr marL="1671638" indent="0">
              <a:buNone/>
              <a:defRPr sz="975" b="1"/>
            </a:lvl7pPr>
            <a:lvl8pPr marL="1950244" indent="0">
              <a:buNone/>
              <a:defRPr sz="975" b="1"/>
            </a:lvl8pPr>
            <a:lvl9pPr marL="2228850" indent="0">
              <a:buNone/>
              <a:defRPr sz="975" b="1"/>
            </a:lvl9pPr>
          </a:lstStyle>
          <a:p>
            <a:pPr lvl="0"/>
            <a:r>
              <a:rPr lang="en-US"/>
              <a:t>Click to edit Master text styles</a:t>
            </a:r>
          </a:p>
        </p:txBody>
      </p:sp>
      <p:sp>
        <p:nvSpPr>
          <p:cNvPr id="6" name="Content Placeholder 5"/>
          <p:cNvSpPr>
            <a:spLocks noGrp="1"/>
          </p:cNvSpPr>
          <p:nvPr>
            <p:ph sz="quarter" idx="4"/>
          </p:nvPr>
        </p:nvSpPr>
        <p:spPr>
          <a:xfrm>
            <a:off x="3471864"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CF8029-3308-6C46-894A-6F5B7719D670}" type="datetimeFigureOut">
              <a:rPr lang="en-US" smtClean="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2BD952-21FB-674B-99AA-6D97DB621381}" type="slidenum">
              <a:rPr lang="en-US" smtClean="0"/>
              <a:t>‹#›</a:t>
            </a:fld>
            <a:endParaRPr lang="en-US"/>
          </a:p>
        </p:txBody>
      </p:sp>
    </p:spTree>
    <p:extLst>
      <p:ext uri="{BB962C8B-B14F-4D97-AF65-F5344CB8AC3E}">
        <p14:creationId xmlns:p14="http://schemas.microsoft.com/office/powerpoint/2010/main" val="2018443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CF8029-3308-6C46-894A-6F5B7719D670}" type="datetimeFigureOut">
              <a:rPr lang="en-US" smtClean="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2BD952-21FB-674B-99AA-6D97DB621381}" type="slidenum">
              <a:rPr lang="en-US" smtClean="0"/>
              <a:t>‹#›</a:t>
            </a:fld>
            <a:endParaRPr lang="en-US"/>
          </a:p>
        </p:txBody>
      </p:sp>
    </p:spTree>
    <p:extLst>
      <p:ext uri="{BB962C8B-B14F-4D97-AF65-F5344CB8AC3E}">
        <p14:creationId xmlns:p14="http://schemas.microsoft.com/office/powerpoint/2010/main" val="1196308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CF8029-3308-6C46-894A-6F5B7719D670}" type="datetimeFigureOut">
              <a:rPr lang="en-US" smtClean="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2BD952-21FB-674B-99AA-6D97DB621381}" type="slidenum">
              <a:rPr lang="en-US" smtClean="0"/>
              <a:t>‹#›</a:t>
            </a:fld>
            <a:endParaRPr lang="en-US"/>
          </a:p>
        </p:txBody>
      </p:sp>
    </p:spTree>
    <p:extLst>
      <p:ext uri="{BB962C8B-B14F-4D97-AF65-F5344CB8AC3E}">
        <p14:creationId xmlns:p14="http://schemas.microsoft.com/office/powerpoint/2010/main" val="3287100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1950"/>
            </a:lvl1pPr>
          </a:lstStyle>
          <a:p>
            <a:r>
              <a:rPr lang="en-US"/>
              <a:t>Click to edit Master title style</a:t>
            </a:r>
          </a:p>
        </p:txBody>
      </p:sp>
      <p:sp>
        <p:nvSpPr>
          <p:cNvPr id="3" name="Content Placeholder 2"/>
          <p:cNvSpPr>
            <a:spLocks noGrp="1"/>
          </p:cNvSpPr>
          <p:nvPr>
            <p:ph idx="1"/>
          </p:nvPr>
        </p:nvSpPr>
        <p:spPr>
          <a:xfrm>
            <a:off x="2915544" y="1426283"/>
            <a:ext cx="3471863" cy="7039680"/>
          </a:xfrm>
        </p:spPr>
        <p:txBody>
          <a:bodyPr/>
          <a:lstStyle>
            <a:lvl1pPr>
              <a:defRPr sz="1950"/>
            </a:lvl1pPr>
            <a:lvl2pPr>
              <a:defRPr sz="1706"/>
            </a:lvl2pPr>
            <a:lvl3pPr>
              <a:defRPr sz="1463"/>
            </a:lvl3pPr>
            <a:lvl4pPr>
              <a:defRPr sz="1219"/>
            </a:lvl4pPr>
            <a:lvl5pPr>
              <a:defRPr sz="1219"/>
            </a:lvl5pPr>
            <a:lvl6pPr>
              <a:defRPr sz="1219"/>
            </a:lvl6pPr>
            <a:lvl7pPr>
              <a:defRPr sz="1219"/>
            </a:lvl7pPr>
            <a:lvl8pPr>
              <a:defRPr sz="1219"/>
            </a:lvl8pPr>
            <a:lvl9pPr>
              <a:defRPr sz="12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975"/>
            </a:lvl1pPr>
            <a:lvl2pPr marL="278606" indent="0">
              <a:buNone/>
              <a:defRPr sz="853"/>
            </a:lvl2pPr>
            <a:lvl3pPr marL="557213" indent="0">
              <a:buNone/>
              <a:defRPr sz="731"/>
            </a:lvl3pPr>
            <a:lvl4pPr marL="835819" indent="0">
              <a:buNone/>
              <a:defRPr sz="609"/>
            </a:lvl4pPr>
            <a:lvl5pPr marL="1114425" indent="0">
              <a:buNone/>
              <a:defRPr sz="609"/>
            </a:lvl5pPr>
            <a:lvl6pPr marL="1393031" indent="0">
              <a:buNone/>
              <a:defRPr sz="609"/>
            </a:lvl6pPr>
            <a:lvl7pPr marL="1671638" indent="0">
              <a:buNone/>
              <a:defRPr sz="609"/>
            </a:lvl7pPr>
            <a:lvl8pPr marL="1950244" indent="0">
              <a:buNone/>
              <a:defRPr sz="609"/>
            </a:lvl8pPr>
            <a:lvl9pPr marL="2228850" indent="0">
              <a:buNone/>
              <a:defRPr sz="609"/>
            </a:lvl9pPr>
          </a:lstStyle>
          <a:p>
            <a:pPr lvl="0"/>
            <a:r>
              <a:rPr lang="en-US"/>
              <a:t>Click to edit Master text styles</a:t>
            </a:r>
          </a:p>
        </p:txBody>
      </p:sp>
      <p:sp>
        <p:nvSpPr>
          <p:cNvPr id="5" name="Date Placeholder 4"/>
          <p:cNvSpPr>
            <a:spLocks noGrp="1"/>
          </p:cNvSpPr>
          <p:nvPr>
            <p:ph type="dt" sz="half" idx="10"/>
          </p:nvPr>
        </p:nvSpPr>
        <p:spPr/>
        <p:txBody>
          <a:bodyPr/>
          <a:lstStyle/>
          <a:p>
            <a:fld id="{0FCF8029-3308-6C46-894A-6F5B7719D670}"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BD952-21FB-674B-99AA-6D97DB621381}" type="slidenum">
              <a:rPr lang="en-US" smtClean="0"/>
              <a:t>‹#›</a:t>
            </a:fld>
            <a:endParaRPr lang="en-US"/>
          </a:p>
        </p:txBody>
      </p:sp>
    </p:spTree>
    <p:extLst>
      <p:ext uri="{BB962C8B-B14F-4D97-AF65-F5344CB8AC3E}">
        <p14:creationId xmlns:p14="http://schemas.microsoft.com/office/powerpoint/2010/main" val="1910087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94F868-8F89-4A33-AFF0-DB71D5C5D734}" type="datetime1">
              <a:rPr lang="en-GB" smtClean="0"/>
              <a:t>08/12/2022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A77C0D-2021-4FF2-88CA-DEBC0CDC6A77}" type="slidenum">
              <a:rPr lang="en-GB" smtClean="0"/>
              <a:t>‹#›</a:t>
            </a:fld>
            <a:endParaRPr lang="en-GB"/>
          </a:p>
        </p:txBody>
      </p:sp>
    </p:spTree>
    <p:extLst>
      <p:ext uri="{BB962C8B-B14F-4D97-AF65-F5344CB8AC3E}">
        <p14:creationId xmlns:p14="http://schemas.microsoft.com/office/powerpoint/2010/main" val="1105484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1950"/>
            </a:lvl1pPr>
          </a:lstStyle>
          <a:p>
            <a:r>
              <a:rPr lang="en-US"/>
              <a:t>Click to edit Master title style</a:t>
            </a:r>
          </a:p>
        </p:txBody>
      </p:sp>
      <p:sp>
        <p:nvSpPr>
          <p:cNvPr id="3" name="Picture Placeholder 2"/>
          <p:cNvSpPr>
            <a:spLocks noGrp="1" noChangeAspect="1"/>
          </p:cNvSpPr>
          <p:nvPr>
            <p:ph type="pic" idx="1"/>
          </p:nvPr>
        </p:nvSpPr>
        <p:spPr>
          <a:xfrm>
            <a:off x="2915544" y="1426283"/>
            <a:ext cx="3471863" cy="7039680"/>
          </a:xfrm>
        </p:spPr>
        <p:txBody>
          <a:bodyPr anchor="t"/>
          <a:lstStyle>
            <a:lvl1pPr marL="0" indent="0">
              <a:buNone/>
              <a:defRPr sz="1950"/>
            </a:lvl1pPr>
            <a:lvl2pPr marL="278606" indent="0">
              <a:buNone/>
              <a:defRPr sz="1706"/>
            </a:lvl2pPr>
            <a:lvl3pPr marL="557213" indent="0">
              <a:buNone/>
              <a:defRPr sz="1463"/>
            </a:lvl3pPr>
            <a:lvl4pPr marL="835819" indent="0">
              <a:buNone/>
              <a:defRPr sz="1219"/>
            </a:lvl4pPr>
            <a:lvl5pPr marL="1114425" indent="0">
              <a:buNone/>
              <a:defRPr sz="1219"/>
            </a:lvl5pPr>
            <a:lvl6pPr marL="1393031" indent="0">
              <a:buNone/>
              <a:defRPr sz="1219"/>
            </a:lvl6pPr>
            <a:lvl7pPr marL="1671638" indent="0">
              <a:buNone/>
              <a:defRPr sz="1219"/>
            </a:lvl7pPr>
            <a:lvl8pPr marL="1950244" indent="0">
              <a:buNone/>
              <a:defRPr sz="1219"/>
            </a:lvl8pPr>
            <a:lvl9pPr marL="2228850" indent="0">
              <a:buNone/>
              <a:defRPr sz="1219"/>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975"/>
            </a:lvl1pPr>
            <a:lvl2pPr marL="278606" indent="0">
              <a:buNone/>
              <a:defRPr sz="853"/>
            </a:lvl2pPr>
            <a:lvl3pPr marL="557213" indent="0">
              <a:buNone/>
              <a:defRPr sz="731"/>
            </a:lvl3pPr>
            <a:lvl4pPr marL="835819" indent="0">
              <a:buNone/>
              <a:defRPr sz="609"/>
            </a:lvl4pPr>
            <a:lvl5pPr marL="1114425" indent="0">
              <a:buNone/>
              <a:defRPr sz="609"/>
            </a:lvl5pPr>
            <a:lvl6pPr marL="1393031" indent="0">
              <a:buNone/>
              <a:defRPr sz="609"/>
            </a:lvl6pPr>
            <a:lvl7pPr marL="1671638" indent="0">
              <a:buNone/>
              <a:defRPr sz="609"/>
            </a:lvl7pPr>
            <a:lvl8pPr marL="1950244" indent="0">
              <a:buNone/>
              <a:defRPr sz="609"/>
            </a:lvl8pPr>
            <a:lvl9pPr marL="2228850" indent="0">
              <a:buNone/>
              <a:defRPr sz="609"/>
            </a:lvl9pPr>
          </a:lstStyle>
          <a:p>
            <a:pPr lvl="0"/>
            <a:r>
              <a:rPr lang="en-US"/>
              <a:t>Click to edit Master text styles</a:t>
            </a:r>
          </a:p>
        </p:txBody>
      </p:sp>
      <p:sp>
        <p:nvSpPr>
          <p:cNvPr id="5" name="Date Placeholder 4"/>
          <p:cNvSpPr>
            <a:spLocks noGrp="1"/>
          </p:cNvSpPr>
          <p:nvPr>
            <p:ph type="dt" sz="half" idx="10"/>
          </p:nvPr>
        </p:nvSpPr>
        <p:spPr/>
        <p:txBody>
          <a:bodyPr/>
          <a:lstStyle/>
          <a:p>
            <a:fld id="{0FCF8029-3308-6C46-894A-6F5B7719D670}" type="datetimeFigureOut">
              <a:rPr lang="en-US" smtClean="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2BD952-21FB-674B-99AA-6D97DB621381}" type="slidenum">
              <a:rPr lang="en-US" smtClean="0"/>
              <a:t>‹#›</a:t>
            </a:fld>
            <a:endParaRPr lang="en-US"/>
          </a:p>
        </p:txBody>
      </p:sp>
    </p:spTree>
    <p:extLst>
      <p:ext uri="{BB962C8B-B14F-4D97-AF65-F5344CB8AC3E}">
        <p14:creationId xmlns:p14="http://schemas.microsoft.com/office/powerpoint/2010/main" val="3990520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CF8029-3308-6C46-894A-6F5B7719D670}"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BD952-21FB-674B-99AA-6D97DB621381}" type="slidenum">
              <a:rPr lang="en-US" smtClean="0"/>
              <a:t>‹#›</a:t>
            </a:fld>
            <a:endParaRPr lang="en-US"/>
          </a:p>
        </p:txBody>
      </p:sp>
    </p:spTree>
    <p:extLst>
      <p:ext uri="{BB962C8B-B14F-4D97-AF65-F5344CB8AC3E}">
        <p14:creationId xmlns:p14="http://schemas.microsoft.com/office/powerpoint/2010/main" val="1637645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CF8029-3308-6C46-894A-6F5B7719D670}" type="datetimeFigureOut">
              <a:rPr lang="en-US" smtClean="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2BD952-21FB-674B-99AA-6D97DB621381}" type="slidenum">
              <a:rPr lang="en-US" smtClean="0"/>
              <a:t>‹#›</a:t>
            </a:fld>
            <a:endParaRPr lang="en-US"/>
          </a:p>
        </p:txBody>
      </p:sp>
    </p:spTree>
    <p:extLst>
      <p:ext uri="{BB962C8B-B14F-4D97-AF65-F5344CB8AC3E}">
        <p14:creationId xmlns:p14="http://schemas.microsoft.com/office/powerpoint/2010/main" val="217540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8" y="2469625"/>
            <a:ext cx="5915025" cy="4120620"/>
          </a:xfrm>
        </p:spPr>
        <p:txBody>
          <a:bodyPr anchor="b"/>
          <a:lstStyle>
            <a:lvl1pPr>
              <a:defRPr sz="4499"/>
            </a:lvl1pPr>
          </a:lstStyle>
          <a:p>
            <a:r>
              <a:rPr lang="en-US"/>
              <a:t>Click to edit Master title style</a:t>
            </a:r>
          </a:p>
        </p:txBody>
      </p:sp>
      <p:sp>
        <p:nvSpPr>
          <p:cNvPr id="3" name="Text Placeholder 2"/>
          <p:cNvSpPr>
            <a:spLocks noGrp="1"/>
          </p:cNvSpPr>
          <p:nvPr>
            <p:ph type="body" idx="1"/>
          </p:nvPr>
        </p:nvSpPr>
        <p:spPr>
          <a:xfrm>
            <a:off x="467918" y="6629229"/>
            <a:ext cx="5915025" cy="2166937"/>
          </a:xfrm>
        </p:spPr>
        <p:txBody>
          <a:bodyPr/>
          <a:lstStyle>
            <a:lvl1pPr marL="0" indent="0">
              <a:buNone/>
              <a:defRPr sz="1800">
                <a:solidFill>
                  <a:schemeClr val="tx1"/>
                </a:solidFill>
              </a:defRPr>
            </a:lvl1pPr>
            <a:lvl2pPr marL="342872" indent="0">
              <a:buNone/>
              <a:defRPr sz="1499">
                <a:solidFill>
                  <a:schemeClr val="tx1">
                    <a:tint val="75000"/>
                  </a:schemeClr>
                </a:solidFill>
              </a:defRPr>
            </a:lvl2pPr>
            <a:lvl3pPr marL="685742" indent="0">
              <a:buNone/>
              <a:defRPr sz="1351">
                <a:solidFill>
                  <a:schemeClr val="tx1">
                    <a:tint val="75000"/>
                  </a:schemeClr>
                </a:solidFill>
              </a:defRPr>
            </a:lvl3pPr>
            <a:lvl4pPr marL="1028614" indent="0">
              <a:buNone/>
              <a:defRPr sz="1200">
                <a:solidFill>
                  <a:schemeClr val="tx1">
                    <a:tint val="75000"/>
                  </a:schemeClr>
                </a:solidFill>
              </a:defRPr>
            </a:lvl4pPr>
            <a:lvl5pPr marL="1371485" indent="0">
              <a:buNone/>
              <a:defRPr sz="1200">
                <a:solidFill>
                  <a:schemeClr val="tx1">
                    <a:tint val="75000"/>
                  </a:schemeClr>
                </a:solidFill>
              </a:defRPr>
            </a:lvl5pPr>
            <a:lvl6pPr marL="1714357" indent="0">
              <a:buNone/>
              <a:defRPr sz="1200">
                <a:solidFill>
                  <a:schemeClr val="tx1">
                    <a:tint val="75000"/>
                  </a:schemeClr>
                </a:solidFill>
              </a:defRPr>
            </a:lvl6pPr>
            <a:lvl7pPr marL="2057227" indent="0">
              <a:buNone/>
              <a:defRPr sz="1200">
                <a:solidFill>
                  <a:schemeClr val="tx1">
                    <a:tint val="75000"/>
                  </a:schemeClr>
                </a:solidFill>
              </a:defRPr>
            </a:lvl7pPr>
            <a:lvl8pPr marL="2400099" indent="0">
              <a:buNone/>
              <a:defRPr sz="1200">
                <a:solidFill>
                  <a:schemeClr val="tx1">
                    <a:tint val="75000"/>
                  </a:schemeClr>
                </a:solidFill>
              </a:defRPr>
            </a:lvl8pPr>
            <a:lvl9pPr marL="274297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3C6563-ADA6-44E6-8279-0A25896599BE}" type="datetime1">
              <a:rPr lang="en-GB" smtClean="0"/>
              <a:t>08/12/2022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A77C0D-2021-4FF2-88CA-DEBC0CDC6A77}" type="slidenum">
              <a:rPr lang="en-GB" smtClean="0"/>
              <a:t>‹#›</a:t>
            </a:fld>
            <a:endParaRPr lang="en-GB"/>
          </a:p>
        </p:txBody>
      </p:sp>
    </p:spTree>
    <p:extLst>
      <p:ext uri="{BB962C8B-B14F-4D97-AF65-F5344CB8AC3E}">
        <p14:creationId xmlns:p14="http://schemas.microsoft.com/office/powerpoint/2010/main" val="1105295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946A44-9EDB-4FCE-ACC3-BB9957EDF9DA}" type="datetime1">
              <a:rPr lang="en-GB" smtClean="0"/>
              <a:t>08/12/2022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A77C0D-2021-4FF2-88CA-DEBC0CDC6A77}" type="slidenum">
              <a:rPr lang="en-GB" smtClean="0"/>
              <a:t>‹#›</a:t>
            </a:fld>
            <a:endParaRPr lang="en-GB"/>
          </a:p>
        </p:txBody>
      </p:sp>
    </p:spTree>
    <p:extLst>
      <p:ext uri="{BB962C8B-B14F-4D97-AF65-F5344CB8AC3E}">
        <p14:creationId xmlns:p14="http://schemas.microsoft.com/office/powerpoint/2010/main" val="3598164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3" y="527406"/>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2" y="2428348"/>
            <a:ext cx="2901255" cy="1190095"/>
          </a:xfrm>
        </p:spPr>
        <p:txBody>
          <a:bodyPr anchor="b"/>
          <a:lstStyle>
            <a:lvl1pPr marL="0" indent="0">
              <a:buNone/>
              <a:defRPr sz="1800" b="1"/>
            </a:lvl1pPr>
            <a:lvl2pPr marL="342872" indent="0">
              <a:buNone/>
              <a:defRPr sz="1499" b="1"/>
            </a:lvl2pPr>
            <a:lvl3pPr marL="685742" indent="0">
              <a:buNone/>
              <a:defRPr sz="1351" b="1"/>
            </a:lvl3pPr>
            <a:lvl4pPr marL="1028614" indent="0">
              <a:buNone/>
              <a:defRPr sz="1200" b="1"/>
            </a:lvl4pPr>
            <a:lvl5pPr marL="1371485" indent="0">
              <a:buNone/>
              <a:defRPr sz="1200" b="1"/>
            </a:lvl5pPr>
            <a:lvl6pPr marL="1714357" indent="0">
              <a:buNone/>
              <a:defRPr sz="1200" b="1"/>
            </a:lvl6pPr>
            <a:lvl7pPr marL="2057227" indent="0">
              <a:buNone/>
              <a:defRPr sz="1200" b="1"/>
            </a:lvl7pPr>
            <a:lvl8pPr marL="2400099" indent="0">
              <a:buNone/>
              <a:defRPr sz="1200" b="1"/>
            </a:lvl8pPr>
            <a:lvl9pPr marL="2742970" indent="0">
              <a:buNone/>
              <a:defRPr sz="1200" b="1"/>
            </a:lvl9pPr>
          </a:lstStyle>
          <a:p>
            <a:pPr lvl="0"/>
            <a:r>
              <a:rPr lang="en-US"/>
              <a:t>Edit Master text styles</a:t>
            </a:r>
          </a:p>
        </p:txBody>
      </p:sp>
      <p:sp>
        <p:nvSpPr>
          <p:cNvPr id="4" name="Content Placeholder 3"/>
          <p:cNvSpPr>
            <a:spLocks noGrp="1"/>
          </p:cNvSpPr>
          <p:nvPr>
            <p:ph sz="half" idx="2"/>
          </p:nvPr>
        </p:nvSpPr>
        <p:spPr>
          <a:xfrm>
            <a:off x="472382" y="3618443"/>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4" y="2428348"/>
            <a:ext cx="2915543" cy="1190095"/>
          </a:xfrm>
        </p:spPr>
        <p:txBody>
          <a:bodyPr anchor="b"/>
          <a:lstStyle>
            <a:lvl1pPr marL="0" indent="0">
              <a:buNone/>
              <a:defRPr sz="1800" b="1"/>
            </a:lvl1pPr>
            <a:lvl2pPr marL="342872" indent="0">
              <a:buNone/>
              <a:defRPr sz="1499" b="1"/>
            </a:lvl2pPr>
            <a:lvl3pPr marL="685742" indent="0">
              <a:buNone/>
              <a:defRPr sz="1351" b="1"/>
            </a:lvl3pPr>
            <a:lvl4pPr marL="1028614" indent="0">
              <a:buNone/>
              <a:defRPr sz="1200" b="1"/>
            </a:lvl4pPr>
            <a:lvl5pPr marL="1371485" indent="0">
              <a:buNone/>
              <a:defRPr sz="1200" b="1"/>
            </a:lvl5pPr>
            <a:lvl6pPr marL="1714357" indent="0">
              <a:buNone/>
              <a:defRPr sz="1200" b="1"/>
            </a:lvl6pPr>
            <a:lvl7pPr marL="2057227" indent="0">
              <a:buNone/>
              <a:defRPr sz="1200" b="1"/>
            </a:lvl7pPr>
            <a:lvl8pPr marL="2400099" indent="0">
              <a:buNone/>
              <a:defRPr sz="1200" b="1"/>
            </a:lvl8pPr>
            <a:lvl9pPr marL="2742970" indent="0">
              <a:buNone/>
              <a:defRPr sz="1200" b="1"/>
            </a:lvl9pPr>
          </a:lstStyle>
          <a:p>
            <a:pPr lvl="0"/>
            <a:r>
              <a:rPr lang="en-US"/>
              <a:t>Edit Master text styles</a:t>
            </a:r>
          </a:p>
        </p:txBody>
      </p:sp>
      <p:sp>
        <p:nvSpPr>
          <p:cNvPr id="6" name="Content Placeholder 5"/>
          <p:cNvSpPr>
            <a:spLocks noGrp="1"/>
          </p:cNvSpPr>
          <p:nvPr>
            <p:ph sz="quarter" idx="4"/>
          </p:nvPr>
        </p:nvSpPr>
        <p:spPr>
          <a:xfrm>
            <a:off x="3471864" y="3618443"/>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47BAB-EEC4-4458-94B7-F9FB9B4800C9}" type="datetime1">
              <a:rPr lang="en-GB" smtClean="0"/>
              <a:t>08/12/2022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1A77C0D-2021-4FF2-88CA-DEBC0CDC6A77}" type="slidenum">
              <a:rPr lang="en-GB" smtClean="0"/>
              <a:t>‹#›</a:t>
            </a:fld>
            <a:endParaRPr lang="en-GB"/>
          </a:p>
        </p:txBody>
      </p:sp>
    </p:spTree>
    <p:extLst>
      <p:ext uri="{BB962C8B-B14F-4D97-AF65-F5344CB8AC3E}">
        <p14:creationId xmlns:p14="http://schemas.microsoft.com/office/powerpoint/2010/main" val="42273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965A89-81BB-417C-9259-C692BA8BC1B9}" type="datetime1">
              <a:rPr lang="en-GB" smtClean="0"/>
              <a:t>08/12/2022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1A77C0D-2021-4FF2-88CA-DEBC0CDC6A77}" type="slidenum">
              <a:rPr lang="en-GB" smtClean="0"/>
              <a:t>‹#›</a:t>
            </a:fld>
            <a:endParaRPr lang="en-GB"/>
          </a:p>
        </p:txBody>
      </p:sp>
    </p:spTree>
    <p:extLst>
      <p:ext uri="{BB962C8B-B14F-4D97-AF65-F5344CB8AC3E}">
        <p14:creationId xmlns:p14="http://schemas.microsoft.com/office/powerpoint/2010/main" val="335267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AF7BD5-F72C-452C-921B-AB88E33ED9CC}" type="datetime1">
              <a:rPr lang="en-GB" smtClean="0"/>
              <a:t>08/12/2022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A77C0D-2021-4FF2-88CA-DEBC0CDC6A77}" type="slidenum">
              <a:rPr lang="en-GB" smtClean="0"/>
              <a:t>‹#›</a:t>
            </a:fld>
            <a:endParaRPr lang="en-GB"/>
          </a:p>
        </p:txBody>
      </p:sp>
    </p:spTree>
    <p:extLst>
      <p:ext uri="{BB962C8B-B14F-4D97-AF65-F5344CB8AC3E}">
        <p14:creationId xmlns:p14="http://schemas.microsoft.com/office/powerpoint/2010/main" val="330848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1"/>
            </a:lvl1pPr>
          </a:lstStyle>
          <a:p>
            <a:r>
              <a:rPr lang="en-US"/>
              <a:t>Click to edit Master title style</a:t>
            </a:r>
          </a:p>
        </p:txBody>
      </p:sp>
      <p:sp>
        <p:nvSpPr>
          <p:cNvPr id="3" name="Content Placeholder 2"/>
          <p:cNvSpPr>
            <a:spLocks noGrp="1"/>
          </p:cNvSpPr>
          <p:nvPr>
            <p:ph idx="1"/>
          </p:nvPr>
        </p:nvSpPr>
        <p:spPr>
          <a:xfrm>
            <a:off x="2915545" y="1426285"/>
            <a:ext cx="3471863" cy="7039681"/>
          </a:xfrm>
        </p:spPr>
        <p:txBody>
          <a:bodyPr/>
          <a:lstStyle>
            <a:lvl1pPr>
              <a:defRPr sz="2401"/>
            </a:lvl1pPr>
            <a:lvl2pPr>
              <a:defRPr sz="2100"/>
            </a:lvl2pPr>
            <a:lvl3pPr>
              <a:defRPr sz="1800"/>
            </a:lvl3pPr>
            <a:lvl4pPr>
              <a:defRPr sz="1499"/>
            </a:lvl4pPr>
            <a:lvl5pPr>
              <a:defRPr sz="1499"/>
            </a:lvl5pPr>
            <a:lvl6pPr>
              <a:defRPr sz="1499"/>
            </a:lvl6pPr>
            <a:lvl7pPr>
              <a:defRPr sz="1499"/>
            </a:lvl7pPr>
            <a:lvl8pPr>
              <a:defRPr sz="1499"/>
            </a:lvl8pPr>
            <a:lvl9pPr>
              <a:defRPr sz="14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872" indent="0">
              <a:buNone/>
              <a:defRPr sz="1050"/>
            </a:lvl2pPr>
            <a:lvl3pPr marL="685742" indent="0">
              <a:buNone/>
              <a:defRPr sz="900"/>
            </a:lvl3pPr>
            <a:lvl4pPr marL="1028614" indent="0">
              <a:buNone/>
              <a:defRPr sz="750"/>
            </a:lvl4pPr>
            <a:lvl5pPr marL="1371485" indent="0">
              <a:buNone/>
              <a:defRPr sz="750"/>
            </a:lvl5pPr>
            <a:lvl6pPr marL="1714357" indent="0">
              <a:buNone/>
              <a:defRPr sz="750"/>
            </a:lvl6pPr>
            <a:lvl7pPr marL="2057227" indent="0">
              <a:buNone/>
              <a:defRPr sz="750"/>
            </a:lvl7pPr>
            <a:lvl8pPr marL="2400099" indent="0">
              <a:buNone/>
              <a:defRPr sz="750"/>
            </a:lvl8pPr>
            <a:lvl9pPr marL="274297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6C2242E-4049-411E-A21E-DCFF2C22DF47}" type="datetime1">
              <a:rPr lang="en-GB" smtClean="0"/>
              <a:t>08/12/2022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A77C0D-2021-4FF2-88CA-DEBC0CDC6A77}" type="slidenum">
              <a:rPr lang="en-GB" smtClean="0"/>
              <a:t>‹#›</a:t>
            </a:fld>
            <a:endParaRPr lang="en-GB"/>
          </a:p>
        </p:txBody>
      </p:sp>
    </p:spTree>
    <p:extLst>
      <p:ext uri="{BB962C8B-B14F-4D97-AF65-F5344CB8AC3E}">
        <p14:creationId xmlns:p14="http://schemas.microsoft.com/office/powerpoint/2010/main" val="240397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1"/>
            </a:lvl1pPr>
          </a:lstStyle>
          <a:p>
            <a:r>
              <a:rPr lang="en-US"/>
              <a:t>Click to edit Master title style</a:t>
            </a:r>
          </a:p>
        </p:txBody>
      </p:sp>
      <p:sp>
        <p:nvSpPr>
          <p:cNvPr id="3" name="Picture Placeholder 2"/>
          <p:cNvSpPr>
            <a:spLocks noGrp="1" noChangeAspect="1"/>
          </p:cNvSpPr>
          <p:nvPr>
            <p:ph type="pic" idx="1"/>
          </p:nvPr>
        </p:nvSpPr>
        <p:spPr>
          <a:xfrm>
            <a:off x="2915545" y="1426285"/>
            <a:ext cx="3471863" cy="7039681"/>
          </a:xfrm>
        </p:spPr>
        <p:txBody>
          <a:bodyPr anchor="t"/>
          <a:lstStyle>
            <a:lvl1pPr marL="0" indent="0">
              <a:buNone/>
              <a:defRPr sz="2401"/>
            </a:lvl1pPr>
            <a:lvl2pPr marL="342872" indent="0">
              <a:buNone/>
              <a:defRPr sz="2100"/>
            </a:lvl2pPr>
            <a:lvl3pPr marL="685742" indent="0">
              <a:buNone/>
              <a:defRPr sz="1800"/>
            </a:lvl3pPr>
            <a:lvl4pPr marL="1028614" indent="0">
              <a:buNone/>
              <a:defRPr sz="1499"/>
            </a:lvl4pPr>
            <a:lvl5pPr marL="1371485" indent="0">
              <a:buNone/>
              <a:defRPr sz="1499"/>
            </a:lvl5pPr>
            <a:lvl6pPr marL="1714357" indent="0">
              <a:buNone/>
              <a:defRPr sz="1499"/>
            </a:lvl6pPr>
            <a:lvl7pPr marL="2057227" indent="0">
              <a:buNone/>
              <a:defRPr sz="1499"/>
            </a:lvl7pPr>
            <a:lvl8pPr marL="2400099" indent="0">
              <a:buNone/>
              <a:defRPr sz="1499"/>
            </a:lvl8pPr>
            <a:lvl9pPr marL="2742970" indent="0">
              <a:buNone/>
              <a:defRPr sz="1499"/>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872" indent="0">
              <a:buNone/>
              <a:defRPr sz="1050"/>
            </a:lvl2pPr>
            <a:lvl3pPr marL="685742" indent="0">
              <a:buNone/>
              <a:defRPr sz="900"/>
            </a:lvl3pPr>
            <a:lvl4pPr marL="1028614" indent="0">
              <a:buNone/>
              <a:defRPr sz="750"/>
            </a:lvl4pPr>
            <a:lvl5pPr marL="1371485" indent="0">
              <a:buNone/>
              <a:defRPr sz="750"/>
            </a:lvl5pPr>
            <a:lvl6pPr marL="1714357" indent="0">
              <a:buNone/>
              <a:defRPr sz="750"/>
            </a:lvl6pPr>
            <a:lvl7pPr marL="2057227" indent="0">
              <a:buNone/>
              <a:defRPr sz="750"/>
            </a:lvl7pPr>
            <a:lvl8pPr marL="2400099" indent="0">
              <a:buNone/>
              <a:defRPr sz="750"/>
            </a:lvl8pPr>
            <a:lvl9pPr marL="274297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79BD98E-36D7-4AC7-940F-422604B57818}" type="datetime1">
              <a:rPr lang="en-GB" smtClean="0"/>
              <a:t>08/12/2022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A77C0D-2021-4FF2-88CA-DEBC0CDC6A77}" type="slidenum">
              <a:rPr lang="en-GB" smtClean="0"/>
              <a:t>‹#›</a:t>
            </a:fld>
            <a:endParaRPr lang="en-GB"/>
          </a:p>
        </p:txBody>
      </p:sp>
    </p:spTree>
    <p:extLst>
      <p:ext uri="{BB962C8B-B14F-4D97-AF65-F5344CB8AC3E}">
        <p14:creationId xmlns:p14="http://schemas.microsoft.com/office/powerpoint/2010/main" val="188852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90" y="527406"/>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90"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9"/>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6EC0719C-CAB3-42FE-BBFB-E2DC2EED8F6D}" type="datetime1">
              <a:rPr lang="en-GB" smtClean="0"/>
              <a:t>08/12/2022</a:t>
            </a:fld>
            <a:endParaRPr lang="en-GB"/>
          </a:p>
        </p:txBody>
      </p:sp>
      <p:sp>
        <p:nvSpPr>
          <p:cNvPr id="5" name="Footer Placeholder 4"/>
          <p:cNvSpPr>
            <a:spLocks noGrp="1"/>
          </p:cNvSpPr>
          <p:nvPr>
            <p:ph type="ftr" sz="quarter" idx="3"/>
          </p:nvPr>
        </p:nvSpPr>
        <p:spPr>
          <a:xfrm>
            <a:off x="2271715" y="9181399"/>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9"/>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61A77C0D-2021-4FF2-88CA-DEBC0CDC6A77}" type="slidenum">
              <a:rPr lang="en-GB" smtClean="0"/>
              <a:t>‹#›</a:t>
            </a:fld>
            <a:endParaRPr lang="en-GB"/>
          </a:p>
        </p:txBody>
      </p:sp>
    </p:spTree>
    <p:extLst>
      <p:ext uri="{BB962C8B-B14F-4D97-AF65-F5344CB8AC3E}">
        <p14:creationId xmlns:p14="http://schemas.microsoft.com/office/powerpoint/2010/main" val="41984972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74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6" indent="-171436" algn="l" defTabSz="68574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8" indent="-171436" algn="l" defTabSz="685742" rtl="0" eaLnBrk="1" latinLnBrk="0" hangingPunct="1">
        <a:lnSpc>
          <a:spcPct val="90000"/>
        </a:lnSpc>
        <a:spcBef>
          <a:spcPts val="376"/>
        </a:spcBef>
        <a:buFont typeface="Arial" panose="020B0604020202020204" pitchFamily="34" charset="0"/>
        <a:buChar char="•"/>
        <a:defRPr sz="1800" kern="1200">
          <a:solidFill>
            <a:schemeClr val="tx1"/>
          </a:solidFill>
          <a:latin typeface="+mn-lt"/>
          <a:ea typeface="+mn-ea"/>
          <a:cs typeface="+mn-cs"/>
        </a:defRPr>
      </a:lvl2pPr>
      <a:lvl3pPr marL="857178" indent="-171436" algn="l" defTabSz="685742" rtl="0" eaLnBrk="1" latinLnBrk="0" hangingPunct="1">
        <a:lnSpc>
          <a:spcPct val="90000"/>
        </a:lnSpc>
        <a:spcBef>
          <a:spcPts val="376"/>
        </a:spcBef>
        <a:buFont typeface="Arial" panose="020B0604020202020204" pitchFamily="34" charset="0"/>
        <a:buChar char="•"/>
        <a:defRPr sz="1499" kern="1200">
          <a:solidFill>
            <a:schemeClr val="tx1"/>
          </a:solidFill>
          <a:latin typeface="+mn-lt"/>
          <a:ea typeface="+mn-ea"/>
          <a:cs typeface="+mn-cs"/>
        </a:defRPr>
      </a:lvl3pPr>
      <a:lvl4pPr marL="1200049" indent="-171436" algn="l" defTabSz="685742" rtl="0" eaLnBrk="1" latinLnBrk="0" hangingPunct="1">
        <a:lnSpc>
          <a:spcPct val="90000"/>
        </a:lnSpc>
        <a:spcBef>
          <a:spcPts val="376"/>
        </a:spcBef>
        <a:buFont typeface="Arial" panose="020B0604020202020204" pitchFamily="34" charset="0"/>
        <a:buChar char="•"/>
        <a:defRPr sz="1351" kern="1200">
          <a:solidFill>
            <a:schemeClr val="tx1"/>
          </a:solidFill>
          <a:latin typeface="+mn-lt"/>
          <a:ea typeface="+mn-ea"/>
          <a:cs typeface="+mn-cs"/>
        </a:defRPr>
      </a:lvl4pPr>
      <a:lvl5pPr marL="1542921" indent="-171436" algn="l" defTabSz="685742" rtl="0" eaLnBrk="1" latinLnBrk="0" hangingPunct="1">
        <a:lnSpc>
          <a:spcPct val="90000"/>
        </a:lnSpc>
        <a:spcBef>
          <a:spcPts val="376"/>
        </a:spcBef>
        <a:buFont typeface="Arial" panose="020B0604020202020204" pitchFamily="34" charset="0"/>
        <a:buChar char="•"/>
        <a:defRPr sz="1351" kern="1200">
          <a:solidFill>
            <a:schemeClr val="tx1"/>
          </a:solidFill>
          <a:latin typeface="+mn-lt"/>
          <a:ea typeface="+mn-ea"/>
          <a:cs typeface="+mn-cs"/>
        </a:defRPr>
      </a:lvl5pPr>
      <a:lvl6pPr marL="1885791" indent="-171436" algn="l" defTabSz="685742" rtl="0" eaLnBrk="1" latinLnBrk="0" hangingPunct="1">
        <a:lnSpc>
          <a:spcPct val="90000"/>
        </a:lnSpc>
        <a:spcBef>
          <a:spcPts val="376"/>
        </a:spcBef>
        <a:buFont typeface="Arial" panose="020B0604020202020204" pitchFamily="34" charset="0"/>
        <a:buChar char="•"/>
        <a:defRPr sz="1351" kern="1200">
          <a:solidFill>
            <a:schemeClr val="tx1"/>
          </a:solidFill>
          <a:latin typeface="+mn-lt"/>
          <a:ea typeface="+mn-ea"/>
          <a:cs typeface="+mn-cs"/>
        </a:defRPr>
      </a:lvl6pPr>
      <a:lvl7pPr marL="2228663" indent="-171436" algn="l" defTabSz="685742" rtl="0" eaLnBrk="1" latinLnBrk="0" hangingPunct="1">
        <a:lnSpc>
          <a:spcPct val="90000"/>
        </a:lnSpc>
        <a:spcBef>
          <a:spcPts val="376"/>
        </a:spcBef>
        <a:buFont typeface="Arial" panose="020B0604020202020204" pitchFamily="34" charset="0"/>
        <a:buChar char="•"/>
        <a:defRPr sz="1351" kern="1200">
          <a:solidFill>
            <a:schemeClr val="tx1"/>
          </a:solidFill>
          <a:latin typeface="+mn-lt"/>
          <a:ea typeface="+mn-ea"/>
          <a:cs typeface="+mn-cs"/>
        </a:defRPr>
      </a:lvl7pPr>
      <a:lvl8pPr marL="2571535" indent="-171436" algn="l" defTabSz="685742" rtl="0" eaLnBrk="1" latinLnBrk="0" hangingPunct="1">
        <a:lnSpc>
          <a:spcPct val="90000"/>
        </a:lnSpc>
        <a:spcBef>
          <a:spcPts val="376"/>
        </a:spcBef>
        <a:buFont typeface="Arial" panose="020B0604020202020204" pitchFamily="34" charset="0"/>
        <a:buChar char="•"/>
        <a:defRPr sz="1351" kern="1200">
          <a:solidFill>
            <a:schemeClr val="tx1"/>
          </a:solidFill>
          <a:latin typeface="+mn-lt"/>
          <a:ea typeface="+mn-ea"/>
          <a:cs typeface="+mn-cs"/>
        </a:defRPr>
      </a:lvl8pPr>
      <a:lvl9pPr marL="2914406" indent="-171436" algn="l" defTabSz="685742" rtl="0" eaLnBrk="1" latinLnBrk="0" hangingPunct="1">
        <a:lnSpc>
          <a:spcPct val="90000"/>
        </a:lnSpc>
        <a:spcBef>
          <a:spcPts val="376"/>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42" rtl="0" eaLnBrk="1" latinLnBrk="0" hangingPunct="1">
        <a:defRPr sz="1351" kern="1200">
          <a:solidFill>
            <a:schemeClr val="tx1"/>
          </a:solidFill>
          <a:latin typeface="+mn-lt"/>
          <a:ea typeface="+mn-ea"/>
          <a:cs typeface="+mn-cs"/>
        </a:defRPr>
      </a:lvl1pPr>
      <a:lvl2pPr marL="342872" algn="l" defTabSz="685742" rtl="0" eaLnBrk="1" latinLnBrk="0" hangingPunct="1">
        <a:defRPr sz="1351" kern="1200">
          <a:solidFill>
            <a:schemeClr val="tx1"/>
          </a:solidFill>
          <a:latin typeface="+mn-lt"/>
          <a:ea typeface="+mn-ea"/>
          <a:cs typeface="+mn-cs"/>
        </a:defRPr>
      </a:lvl2pPr>
      <a:lvl3pPr marL="685742" algn="l" defTabSz="685742" rtl="0" eaLnBrk="1" latinLnBrk="0" hangingPunct="1">
        <a:defRPr sz="1351" kern="1200">
          <a:solidFill>
            <a:schemeClr val="tx1"/>
          </a:solidFill>
          <a:latin typeface="+mn-lt"/>
          <a:ea typeface="+mn-ea"/>
          <a:cs typeface="+mn-cs"/>
        </a:defRPr>
      </a:lvl3pPr>
      <a:lvl4pPr marL="1028614" algn="l" defTabSz="685742" rtl="0" eaLnBrk="1" latinLnBrk="0" hangingPunct="1">
        <a:defRPr sz="1351" kern="1200">
          <a:solidFill>
            <a:schemeClr val="tx1"/>
          </a:solidFill>
          <a:latin typeface="+mn-lt"/>
          <a:ea typeface="+mn-ea"/>
          <a:cs typeface="+mn-cs"/>
        </a:defRPr>
      </a:lvl4pPr>
      <a:lvl5pPr marL="1371485" algn="l" defTabSz="685742" rtl="0" eaLnBrk="1" latinLnBrk="0" hangingPunct="1">
        <a:defRPr sz="1351" kern="1200">
          <a:solidFill>
            <a:schemeClr val="tx1"/>
          </a:solidFill>
          <a:latin typeface="+mn-lt"/>
          <a:ea typeface="+mn-ea"/>
          <a:cs typeface="+mn-cs"/>
        </a:defRPr>
      </a:lvl5pPr>
      <a:lvl6pPr marL="1714357" algn="l" defTabSz="685742" rtl="0" eaLnBrk="1" latinLnBrk="0" hangingPunct="1">
        <a:defRPr sz="1351" kern="1200">
          <a:solidFill>
            <a:schemeClr val="tx1"/>
          </a:solidFill>
          <a:latin typeface="+mn-lt"/>
          <a:ea typeface="+mn-ea"/>
          <a:cs typeface="+mn-cs"/>
        </a:defRPr>
      </a:lvl6pPr>
      <a:lvl7pPr marL="2057227" algn="l" defTabSz="685742" rtl="0" eaLnBrk="1" latinLnBrk="0" hangingPunct="1">
        <a:defRPr sz="1351" kern="1200">
          <a:solidFill>
            <a:schemeClr val="tx1"/>
          </a:solidFill>
          <a:latin typeface="+mn-lt"/>
          <a:ea typeface="+mn-ea"/>
          <a:cs typeface="+mn-cs"/>
        </a:defRPr>
      </a:lvl7pPr>
      <a:lvl8pPr marL="2400099" algn="l" defTabSz="685742" rtl="0" eaLnBrk="1" latinLnBrk="0" hangingPunct="1">
        <a:defRPr sz="1351" kern="1200">
          <a:solidFill>
            <a:schemeClr val="tx1"/>
          </a:solidFill>
          <a:latin typeface="+mn-lt"/>
          <a:ea typeface="+mn-ea"/>
          <a:cs typeface="+mn-cs"/>
        </a:defRPr>
      </a:lvl8pPr>
      <a:lvl9pPr marL="2742970" algn="l" defTabSz="685742"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9"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731">
                <a:solidFill>
                  <a:schemeClr val="tx1">
                    <a:tint val="75000"/>
                  </a:schemeClr>
                </a:solidFill>
              </a:defRPr>
            </a:lvl1pPr>
          </a:lstStyle>
          <a:p>
            <a:fld id="{0FCF8029-3308-6C46-894A-6F5B7719D670}" type="datetimeFigureOut">
              <a:rPr lang="en-US" smtClean="0"/>
              <a:t>12/8/2022</a:t>
            </a:fld>
            <a:endParaRPr lang="en-US"/>
          </a:p>
        </p:txBody>
      </p:sp>
      <p:sp>
        <p:nvSpPr>
          <p:cNvPr id="5" name="Footer Placeholder 4"/>
          <p:cNvSpPr>
            <a:spLocks noGrp="1"/>
          </p:cNvSpPr>
          <p:nvPr>
            <p:ph type="ftr" sz="quarter" idx="3"/>
          </p:nvPr>
        </p:nvSpPr>
        <p:spPr>
          <a:xfrm>
            <a:off x="2271714" y="9181397"/>
            <a:ext cx="2314575" cy="527403"/>
          </a:xfrm>
          <a:prstGeom prst="rect">
            <a:avLst/>
          </a:prstGeom>
        </p:spPr>
        <p:txBody>
          <a:bodyPr vert="horz" lIns="91440" tIns="45720" rIns="91440" bIns="45720" rtlCol="0" anchor="ctr"/>
          <a:lstStyle>
            <a:lvl1pPr algn="ctr">
              <a:defRPr sz="73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731">
                <a:solidFill>
                  <a:schemeClr val="tx1">
                    <a:tint val="75000"/>
                  </a:schemeClr>
                </a:solidFill>
              </a:defRPr>
            </a:lvl1pPr>
          </a:lstStyle>
          <a:p>
            <a:fld id="{752BD952-21FB-674B-99AA-6D97DB621381}" type="slidenum">
              <a:rPr lang="en-US" smtClean="0"/>
              <a:t>‹#›</a:t>
            </a:fld>
            <a:endParaRPr lang="en-US"/>
          </a:p>
        </p:txBody>
      </p:sp>
    </p:spTree>
    <p:extLst>
      <p:ext uri="{BB962C8B-B14F-4D97-AF65-F5344CB8AC3E}">
        <p14:creationId xmlns:p14="http://schemas.microsoft.com/office/powerpoint/2010/main" val="26145301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557213" rtl="0" eaLnBrk="1" latinLnBrk="0" hangingPunct="1">
        <a:lnSpc>
          <a:spcPct val="90000"/>
        </a:lnSpc>
        <a:spcBef>
          <a:spcPct val="0"/>
        </a:spcBef>
        <a:buNone/>
        <a:defRPr sz="2681" kern="1200">
          <a:solidFill>
            <a:schemeClr val="tx1"/>
          </a:solidFill>
          <a:latin typeface="+mj-lt"/>
          <a:ea typeface="+mj-ea"/>
          <a:cs typeface="+mj-cs"/>
        </a:defRPr>
      </a:lvl1pPr>
    </p:titleStyle>
    <p:bodyStyle>
      <a:lvl1pPr marL="139303" indent="-139303" algn="l" defTabSz="557213" rtl="0" eaLnBrk="1" latinLnBrk="0" hangingPunct="1">
        <a:lnSpc>
          <a:spcPct val="90000"/>
        </a:lnSpc>
        <a:spcBef>
          <a:spcPts val="609"/>
        </a:spcBef>
        <a:buFont typeface="Arial" panose="020B0604020202020204" pitchFamily="34" charset="0"/>
        <a:buChar char="•"/>
        <a:defRPr sz="1706" kern="1200">
          <a:solidFill>
            <a:schemeClr val="tx1"/>
          </a:solidFill>
          <a:latin typeface="+mn-lt"/>
          <a:ea typeface="+mn-ea"/>
          <a:cs typeface="+mn-cs"/>
        </a:defRPr>
      </a:lvl1pPr>
      <a:lvl2pPr marL="417909" indent="-139303" algn="l" defTabSz="557213" rtl="0" eaLnBrk="1" latinLnBrk="0" hangingPunct="1">
        <a:lnSpc>
          <a:spcPct val="90000"/>
        </a:lnSpc>
        <a:spcBef>
          <a:spcPts val="305"/>
        </a:spcBef>
        <a:buFont typeface="Arial" panose="020B0604020202020204" pitchFamily="34" charset="0"/>
        <a:buChar char="•"/>
        <a:defRPr sz="1463" kern="1200">
          <a:solidFill>
            <a:schemeClr val="tx1"/>
          </a:solidFill>
          <a:latin typeface="+mn-lt"/>
          <a:ea typeface="+mn-ea"/>
          <a:cs typeface="+mn-cs"/>
        </a:defRPr>
      </a:lvl2pPr>
      <a:lvl3pPr marL="696516" indent="-139303" algn="l" defTabSz="557213" rtl="0" eaLnBrk="1" latinLnBrk="0" hangingPunct="1">
        <a:lnSpc>
          <a:spcPct val="90000"/>
        </a:lnSpc>
        <a:spcBef>
          <a:spcPts val="305"/>
        </a:spcBef>
        <a:buFont typeface="Arial" panose="020B0604020202020204" pitchFamily="34" charset="0"/>
        <a:buChar char="•"/>
        <a:defRPr sz="1219" kern="1200">
          <a:solidFill>
            <a:schemeClr val="tx1"/>
          </a:solidFill>
          <a:latin typeface="+mn-lt"/>
          <a:ea typeface="+mn-ea"/>
          <a:cs typeface="+mn-cs"/>
        </a:defRPr>
      </a:lvl3pPr>
      <a:lvl4pPr marL="975122"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4pPr>
      <a:lvl5pPr marL="1253728"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5pPr>
      <a:lvl6pPr marL="1532334"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6pPr>
      <a:lvl7pPr marL="1810941"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7pPr>
      <a:lvl8pPr marL="2089547"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8pPr>
      <a:lvl9pPr marL="2368153" indent="-139303" algn="l" defTabSz="557213" rtl="0" eaLnBrk="1" latinLnBrk="0" hangingPunct="1">
        <a:lnSpc>
          <a:spcPct val="90000"/>
        </a:lnSpc>
        <a:spcBef>
          <a:spcPts val="305"/>
        </a:spcBef>
        <a:buFont typeface="Arial" panose="020B0604020202020204" pitchFamily="34" charset="0"/>
        <a:buChar char="•"/>
        <a:defRPr sz="1097" kern="1200">
          <a:solidFill>
            <a:schemeClr val="tx1"/>
          </a:solidFill>
          <a:latin typeface="+mn-lt"/>
          <a:ea typeface="+mn-ea"/>
          <a:cs typeface="+mn-cs"/>
        </a:defRPr>
      </a:lvl9pPr>
    </p:bodyStyle>
    <p:otherStyle>
      <a:defPPr>
        <a:defRPr lang="en-US"/>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2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E7FF16-C624-45B4-9B29-E8CA6713F26C}"/>
              </a:ext>
            </a:extLst>
          </p:cNvPr>
          <p:cNvPicPr>
            <a:picLocks noChangeAspect="1"/>
          </p:cNvPicPr>
          <p:nvPr/>
        </p:nvPicPr>
        <p:blipFill>
          <a:blip r:embed="rId2"/>
          <a:stretch>
            <a:fillRect/>
          </a:stretch>
        </p:blipFill>
        <p:spPr>
          <a:xfrm>
            <a:off x="0" y="10157"/>
            <a:ext cx="6858000" cy="4959392"/>
          </a:xfrm>
          <a:prstGeom prst="rect">
            <a:avLst/>
          </a:prstGeom>
        </p:spPr>
      </p:pic>
      <p:pic>
        <p:nvPicPr>
          <p:cNvPr id="6" name="Picture 5" descr="A picture containing text, device, meter&#10;&#10;Description automatically generated">
            <a:extLst>
              <a:ext uri="{FF2B5EF4-FFF2-40B4-BE49-F238E27FC236}">
                <a16:creationId xmlns:a16="http://schemas.microsoft.com/office/drawing/2014/main" id="{571BF16E-A53D-A040-8B37-559A9A14A26E}"/>
              </a:ext>
            </a:extLst>
          </p:cNvPr>
          <p:cNvPicPr>
            <a:picLocks noChangeAspect="1"/>
          </p:cNvPicPr>
          <p:nvPr/>
        </p:nvPicPr>
        <p:blipFill>
          <a:blip r:embed="rId3"/>
          <a:stretch>
            <a:fillRect/>
          </a:stretch>
        </p:blipFill>
        <p:spPr>
          <a:xfrm>
            <a:off x="-1" y="1241028"/>
            <a:ext cx="6870525" cy="3444871"/>
          </a:xfrm>
          <a:prstGeom prst="rect">
            <a:avLst/>
          </a:prstGeom>
        </p:spPr>
      </p:pic>
      <p:sp>
        <p:nvSpPr>
          <p:cNvPr id="2" name="Rectangle 1">
            <a:extLst>
              <a:ext uri="{FF2B5EF4-FFF2-40B4-BE49-F238E27FC236}">
                <a16:creationId xmlns:a16="http://schemas.microsoft.com/office/drawing/2014/main" id="{EDCED43C-844A-481C-A342-5C17BCF6F664}"/>
              </a:ext>
            </a:extLst>
          </p:cNvPr>
          <p:cNvSpPr/>
          <p:nvPr/>
        </p:nvSpPr>
        <p:spPr>
          <a:xfrm>
            <a:off x="-1521" y="4685899"/>
            <a:ext cx="6872045" cy="5443932"/>
          </a:xfrm>
          <a:prstGeom prst="rect">
            <a:avLst/>
          </a:prstGeom>
          <a:solidFill>
            <a:srgbClr val="33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pic>
        <p:nvPicPr>
          <p:cNvPr id="17" name="Picture 16" descr="Text&#10;&#10;Description automatically generated">
            <a:extLst>
              <a:ext uri="{FF2B5EF4-FFF2-40B4-BE49-F238E27FC236}">
                <a16:creationId xmlns:a16="http://schemas.microsoft.com/office/drawing/2014/main" id="{F23E38B2-447A-1942-B10E-6D58DD7A5536}"/>
              </a:ext>
            </a:extLst>
          </p:cNvPr>
          <p:cNvPicPr>
            <a:picLocks noChangeAspect="1"/>
          </p:cNvPicPr>
          <p:nvPr/>
        </p:nvPicPr>
        <p:blipFill rotWithShape="1">
          <a:blip r:embed="rId4"/>
          <a:srcRect l="357" t="-382" r="-357" b="3855"/>
          <a:stretch/>
        </p:blipFill>
        <p:spPr>
          <a:xfrm>
            <a:off x="3806148" y="8558328"/>
            <a:ext cx="2763212" cy="1181065"/>
          </a:xfrm>
          <a:prstGeom prst="rect">
            <a:avLst/>
          </a:prstGeom>
        </p:spPr>
      </p:pic>
      <p:sp>
        <p:nvSpPr>
          <p:cNvPr id="4" name="TextBox 3">
            <a:extLst>
              <a:ext uri="{FF2B5EF4-FFF2-40B4-BE49-F238E27FC236}">
                <a16:creationId xmlns:a16="http://schemas.microsoft.com/office/drawing/2014/main" id="{468EE2BD-6467-4EEC-90F1-BB20E197375E}"/>
              </a:ext>
            </a:extLst>
          </p:cNvPr>
          <p:cNvSpPr txBox="1"/>
          <p:nvPr/>
        </p:nvSpPr>
        <p:spPr>
          <a:xfrm>
            <a:off x="109613" y="5699282"/>
            <a:ext cx="6459747" cy="1531188"/>
          </a:xfrm>
          <a:prstGeom prst="rect">
            <a:avLst/>
          </a:prstGeom>
          <a:noFill/>
        </p:spPr>
        <p:txBody>
          <a:bodyPr wrap="square" lIns="91440" tIns="45720" rIns="91440" bIns="45720" rtlCol="0" anchor="t">
            <a:spAutoFit/>
          </a:bodyPr>
          <a:lstStyle/>
          <a:p>
            <a:pPr algn="r"/>
            <a:r>
              <a:rPr lang="en-GB" sz="3550" b="1">
                <a:solidFill>
                  <a:schemeClr val="bg1"/>
                </a:solidFill>
                <a:latin typeface="Avenir Next LT Pro"/>
              </a:rPr>
              <a:t>Mid-Year Performance</a:t>
            </a:r>
            <a:endParaRPr lang="en-GB" sz="2900">
              <a:solidFill>
                <a:schemeClr val="bg1"/>
              </a:solidFill>
              <a:latin typeface="Avenir Next LT Pro"/>
              <a:cs typeface="Calibri"/>
            </a:endParaRPr>
          </a:p>
          <a:p>
            <a:pPr algn="r"/>
            <a:r>
              <a:rPr lang="en-GB" sz="2900">
                <a:solidFill>
                  <a:schemeClr val="bg1"/>
                </a:solidFill>
                <a:latin typeface="Avenir Next LT Pro"/>
              </a:rPr>
              <a:t>1</a:t>
            </a:r>
            <a:r>
              <a:rPr lang="en-GB" sz="2900" baseline="30000">
                <a:solidFill>
                  <a:schemeClr val="bg1"/>
                </a:solidFill>
                <a:latin typeface="Avenir Next LT Pro"/>
              </a:rPr>
              <a:t>st</a:t>
            </a:r>
            <a:r>
              <a:rPr lang="en-GB" sz="2900">
                <a:solidFill>
                  <a:schemeClr val="bg1"/>
                </a:solidFill>
                <a:latin typeface="Avenir Next LT Pro"/>
              </a:rPr>
              <a:t> April 2022 to 30</a:t>
            </a:r>
            <a:r>
              <a:rPr lang="en-GB" sz="2900" baseline="30000">
                <a:solidFill>
                  <a:schemeClr val="bg1"/>
                </a:solidFill>
                <a:latin typeface="Avenir Next LT Pro"/>
              </a:rPr>
              <a:t>th</a:t>
            </a:r>
            <a:r>
              <a:rPr lang="en-GB" sz="2900">
                <a:solidFill>
                  <a:schemeClr val="bg1"/>
                </a:solidFill>
                <a:latin typeface="Avenir Next LT Pro"/>
              </a:rPr>
              <a:t> September 2022</a:t>
            </a:r>
            <a:endParaRPr lang="en-GB" sz="2900">
              <a:solidFill>
                <a:schemeClr val="bg1"/>
              </a:solidFill>
              <a:latin typeface="Avenir Next LT Pro"/>
              <a:cs typeface="Calibri"/>
            </a:endParaRPr>
          </a:p>
        </p:txBody>
      </p:sp>
      <p:sp>
        <p:nvSpPr>
          <p:cNvPr id="8" name="TextBox 1">
            <a:extLst>
              <a:ext uri="{FF2B5EF4-FFF2-40B4-BE49-F238E27FC236}">
                <a16:creationId xmlns:a16="http://schemas.microsoft.com/office/drawing/2014/main" id="{3058094D-0D5C-6822-C08B-38E6BFEDECFC}"/>
              </a:ext>
            </a:extLst>
          </p:cNvPr>
          <p:cNvSpPr txBox="1"/>
          <p:nvPr/>
        </p:nvSpPr>
        <p:spPr>
          <a:xfrm>
            <a:off x="109613" y="7567727"/>
            <a:ext cx="6647237" cy="600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100">
                <a:solidFill>
                  <a:srgbClr val="FFFFFF"/>
                </a:solidFill>
                <a:latin typeface="Avenir Next LT Pro"/>
              </a:rPr>
              <a:t>This report focuses on our performance in 2022/23 (1</a:t>
            </a:r>
            <a:r>
              <a:rPr lang="en-GB" sz="1100" baseline="30000">
                <a:solidFill>
                  <a:srgbClr val="FFFFFF"/>
                </a:solidFill>
                <a:latin typeface="Avenir Next LT Pro"/>
              </a:rPr>
              <a:t>st</a:t>
            </a:r>
            <a:r>
              <a:rPr lang="en-GB" sz="1100">
                <a:solidFill>
                  <a:srgbClr val="FFFFFF"/>
                </a:solidFill>
                <a:latin typeface="Avenir Next LT Pro"/>
              </a:rPr>
              <a:t> April 2022 – 30</a:t>
            </a:r>
            <a:r>
              <a:rPr lang="en-GB" sz="1100" baseline="30000">
                <a:solidFill>
                  <a:srgbClr val="FFFFFF"/>
                </a:solidFill>
                <a:latin typeface="Avenir Next LT Pro"/>
              </a:rPr>
              <a:t>th</a:t>
            </a:r>
            <a:r>
              <a:rPr lang="en-GB" sz="1100">
                <a:solidFill>
                  <a:srgbClr val="FFFFFF"/>
                </a:solidFill>
                <a:latin typeface="Avenir Next LT Pro"/>
              </a:rPr>
              <a:t> September 2022) across key areas aligned with our Safety Plan priorities, as well as other crucial areas including the progress of our Year 3 Safety Plan improvements and compliance with national Fire Standards</a:t>
            </a:r>
            <a:endParaRPr lang="en-GB" sz="1100">
              <a:solidFill>
                <a:srgbClr val="FFFFFF"/>
              </a:solidFill>
              <a:latin typeface="Avenir Next LT Pro"/>
              <a:cs typeface="Calibri"/>
            </a:endParaRPr>
          </a:p>
        </p:txBody>
      </p:sp>
    </p:spTree>
    <p:extLst>
      <p:ext uri="{BB962C8B-B14F-4D97-AF65-F5344CB8AC3E}">
        <p14:creationId xmlns:p14="http://schemas.microsoft.com/office/powerpoint/2010/main" val="2569406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B1148D-936A-0A31-6232-CBC0CA0ECE02}"/>
              </a:ext>
            </a:extLst>
          </p:cNvPr>
          <p:cNvSpPr/>
          <p:nvPr/>
        </p:nvSpPr>
        <p:spPr>
          <a:xfrm>
            <a:off x="0" y="1286"/>
            <a:ext cx="6858000" cy="1014469"/>
          </a:xfrm>
          <a:prstGeom prst="rect">
            <a:avLst/>
          </a:prstGeom>
          <a:solidFill>
            <a:srgbClr val="33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pic>
        <p:nvPicPr>
          <p:cNvPr id="6" name="Picture 6">
            <a:extLst>
              <a:ext uri="{FF2B5EF4-FFF2-40B4-BE49-F238E27FC236}">
                <a16:creationId xmlns:a16="http://schemas.microsoft.com/office/drawing/2014/main" id="{CD64E815-DC44-6562-EDFB-A7C3679B4DC4}"/>
              </a:ext>
            </a:extLst>
          </p:cNvPr>
          <p:cNvPicPr>
            <a:picLocks noChangeAspect="1"/>
          </p:cNvPicPr>
          <p:nvPr/>
        </p:nvPicPr>
        <p:blipFill rotWithShape="1">
          <a:blip r:embed="rId3"/>
          <a:srcRect l="16704" t="4491" r="9577"/>
          <a:stretch/>
        </p:blipFill>
        <p:spPr>
          <a:xfrm>
            <a:off x="6043409" y="8529004"/>
            <a:ext cx="813864" cy="1375709"/>
          </a:xfrm>
          <a:prstGeom prst="rect">
            <a:avLst/>
          </a:prstGeom>
        </p:spPr>
      </p:pic>
      <p:sp>
        <p:nvSpPr>
          <p:cNvPr id="4" name="TextBox 3">
            <a:extLst>
              <a:ext uri="{FF2B5EF4-FFF2-40B4-BE49-F238E27FC236}">
                <a16:creationId xmlns:a16="http://schemas.microsoft.com/office/drawing/2014/main" id="{53619ACC-57E4-C44E-8D0B-784BBC6F9680}"/>
              </a:ext>
            </a:extLst>
          </p:cNvPr>
          <p:cNvSpPr txBox="1"/>
          <p:nvPr/>
        </p:nvSpPr>
        <p:spPr>
          <a:xfrm>
            <a:off x="-218316" y="240448"/>
            <a:ext cx="7075589" cy="707886"/>
          </a:xfrm>
          <a:prstGeom prst="rect">
            <a:avLst/>
          </a:prstGeom>
          <a:noFill/>
        </p:spPr>
        <p:txBody>
          <a:bodyPr wrap="square" lIns="91440" tIns="45720" rIns="91440" bIns="45720" rtlCol="0" anchor="t">
            <a:spAutoFit/>
          </a:bodyPr>
          <a:lstStyle/>
          <a:p>
            <a:pPr algn="r"/>
            <a:r>
              <a:rPr lang="en-GB" sz="2000" b="1">
                <a:solidFill>
                  <a:srgbClr val="FFFFFF"/>
                </a:solidFill>
                <a:latin typeface="Avenir Next LT Pro"/>
              </a:rPr>
              <a:t>Mid -Year Performance foreword</a:t>
            </a:r>
            <a:endParaRPr lang="en-US">
              <a:solidFill>
                <a:srgbClr val="000000"/>
              </a:solidFill>
              <a:latin typeface="Calibri" panose="020F0502020204030204"/>
              <a:cs typeface="Calibri" panose="020F0502020204030204"/>
            </a:endParaRPr>
          </a:p>
          <a:p>
            <a:pPr algn="r"/>
            <a:r>
              <a:rPr lang="en-GB" sz="2000">
                <a:solidFill>
                  <a:srgbClr val="FFFFFF"/>
                </a:solidFill>
                <a:latin typeface="Avenir Next LT Pro"/>
              </a:rPr>
              <a:t>2022/23</a:t>
            </a:r>
            <a:endParaRPr lang="en-US">
              <a:cs typeface="Calibri"/>
            </a:endParaRPr>
          </a:p>
        </p:txBody>
      </p:sp>
      <p:sp>
        <p:nvSpPr>
          <p:cNvPr id="2" name="TextBox 1">
            <a:extLst>
              <a:ext uri="{FF2B5EF4-FFF2-40B4-BE49-F238E27FC236}">
                <a16:creationId xmlns:a16="http://schemas.microsoft.com/office/drawing/2014/main" id="{21188254-ACDE-D64C-BCCC-39DE1506F6B2}"/>
              </a:ext>
            </a:extLst>
          </p:cNvPr>
          <p:cNvSpPr txBox="1"/>
          <p:nvPr/>
        </p:nvSpPr>
        <p:spPr>
          <a:xfrm>
            <a:off x="959740" y="9203887"/>
            <a:ext cx="4492449" cy="461665"/>
          </a:xfrm>
          <a:prstGeom prst="rect">
            <a:avLst/>
          </a:prstGeom>
          <a:noFill/>
        </p:spPr>
        <p:txBody>
          <a:bodyPr wrap="square" lIns="91440" tIns="45720" rIns="91440" bIns="45720" rtlCol="0" anchor="t">
            <a:spAutoFit/>
          </a:bodyPr>
          <a:lstStyle/>
          <a:p>
            <a:pPr algn="ctr"/>
            <a:r>
              <a:rPr lang="en-GB" sz="1200" b="1" i="1">
                <a:solidFill>
                  <a:srgbClr val="2F5496"/>
                </a:solidFill>
                <a:latin typeface="Avenir Next LT Pro"/>
              </a:rPr>
              <a:t>DCFO Shantha Dickinson</a:t>
            </a:r>
            <a:endParaRPr lang="en-GB" sz="1200">
              <a:solidFill>
                <a:srgbClr val="2F5496"/>
              </a:solidFill>
              <a:latin typeface="Avenir Next LT Pro"/>
            </a:endParaRPr>
          </a:p>
          <a:p>
            <a:pPr algn="ctr"/>
            <a:r>
              <a:rPr lang="en-GB" sz="1200" b="1" i="1">
                <a:solidFill>
                  <a:srgbClr val="2F5496"/>
                </a:solidFill>
                <a:latin typeface="Avenir Next LT Pro"/>
              </a:rPr>
              <a:t>Director of Policy, Planning and Assurance</a:t>
            </a:r>
            <a:endParaRPr lang="en-GB" sz="1200">
              <a:solidFill>
                <a:srgbClr val="2F5496"/>
              </a:solidFill>
              <a:latin typeface="Avenir Next LT Pro"/>
            </a:endParaRPr>
          </a:p>
        </p:txBody>
      </p:sp>
      <p:pic>
        <p:nvPicPr>
          <p:cNvPr id="3" name="Picture 2" descr="A picture containing text&#10;&#10;Description automatically generated">
            <a:extLst>
              <a:ext uri="{FF2B5EF4-FFF2-40B4-BE49-F238E27FC236}">
                <a16:creationId xmlns:a16="http://schemas.microsoft.com/office/drawing/2014/main" id="{757FA0B2-C5F1-1341-9B48-94F93D2BA612}"/>
              </a:ext>
            </a:extLst>
          </p:cNvPr>
          <p:cNvPicPr>
            <a:picLocks noChangeAspect="1"/>
          </p:cNvPicPr>
          <p:nvPr/>
        </p:nvPicPr>
        <p:blipFill>
          <a:blip r:embed="rId4"/>
          <a:stretch>
            <a:fillRect/>
          </a:stretch>
        </p:blipFill>
        <p:spPr>
          <a:xfrm>
            <a:off x="172893" y="144168"/>
            <a:ext cx="1812025" cy="676747"/>
          </a:xfrm>
          <a:prstGeom prst="rect">
            <a:avLst/>
          </a:prstGeom>
        </p:spPr>
      </p:pic>
      <p:sp>
        <p:nvSpPr>
          <p:cNvPr id="18" name="TextBox 1">
            <a:extLst>
              <a:ext uri="{FF2B5EF4-FFF2-40B4-BE49-F238E27FC236}">
                <a16:creationId xmlns:a16="http://schemas.microsoft.com/office/drawing/2014/main" id="{978C7E3A-0C07-402E-A0BF-54040A224387}"/>
              </a:ext>
            </a:extLst>
          </p:cNvPr>
          <p:cNvSpPr txBox="1"/>
          <p:nvPr/>
        </p:nvSpPr>
        <p:spPr>
          <a:xfrm>
            <a:off x="43895" y="1054369"/>
            <a:ext cx="6766657" cy="78790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100">
                <a:solidFill>
                  <a:schemeClr val="accent1">
                    <a:lumMod val="75000"/>
                  </a:schemeClr>
                </a:solidFill>
                <a:latin typeface="Avenir Next LT Pro"/>
                <a:cs typeface="Segoe UI"/>
              </a:rPr>
              <a:t>In the first six months of this financial year, we saw unprecedented weather with three extreme heatwaves coming to the UK in June, July and August. This caused significant impact to our people and communities, as well as our partner agencies. </a:t>
            </a:r>
          </a:p>
          <a:p>
            <a:endParaRPr lang="en-GB" sz="1100">
              <a:solidFill>
                <a:schemeClr val="accent1">
                  <a:lumMod val="75000"/>
                </a:schemeClr>
              </a:solidFill>
              <a:latin typeface="Avenir Next LT Pro"/>
              <a:cs typeface="Segoe UI"/>
            </a:endParaRPr>
          </a:p>
          <a:p>
            <a:r>
              <a:rPr lang="en-GB" sz="1100">
                <a:solidFill>
                  <a:schemeClr val="accent1">
                    <a:lumMod val="75000"/>
                  </a:schemeClr>
                </a:solidFill>
                <a:latin typeface="Avenir Next LT Pro"/>
                <a:cs typeface="Segoe UI"/>
              </a:rPr>
              <a:t>The extreme weather conditions had a significant impact on the number of fire incidents, particularly to outdoor and grass fires where, for example, we saw an 800% increase in outdoor fires in the first week of August 2022, compared to the previous year, with an 80% increase in outdoor fires over the whole six-month period. </a:t>
            </a:r>
          </a:p>
          <a:p>
            <a:endParaRPr lang="en-GB" sz="1100">
              <a:solidFill>
                <a:schemeClr val="accent1">
                  <a:lumMod val="75000"/>
                </a:schemeClr>
              </a:solidFill>
              <a:latin typeface="Avenir Next LT Pro"/>
              <a:cs typeface="Segoe UI"/>
            </a:endParaRPr>
          </a:p>
          <a:p>
            <a:r>
              <a:rPr lang="en-GB" sz="1100">
                <a:solidFill>
                  <a:schemeClr val="accent1">
                    <a:lumMod val="75000"/>
                  </a:schemeClr>
                </a:solidFill>
                <a:latin typeface="Avenir Next LT Pro"/>
                <a:cs typeface="Segoe UI"/>
              </a:rPr>
              <a:t>Fires in the open, particularly large fires, are also resource-intensive, which has seen some additional pressure on our finances. For example, an average of four appliances were sent to large open fire incidents from 1</a:t>
            </a:r>
            <a:r>
              <a:rPr lang="en-GB" sz="1100" strike="sngStrike" baseline="30000">
                <a:solidFill>
                  <a:schemeClr val="accent1">
                    <a:lumMod val="75000"/>
                  </a:schemeClr>
                </a:solidFill>
                <a:latin typeface="Avenir Next LT Pro"/>
                <a:cs typeface="Segoe UI"/>
              </a:rPr>
              <a:t>st</a:t>
            </a:r>
            <a:r>
              <a:rPr lang="en-GB" sz="1100">
                <a:solidFill>
                  <a:schemeClr val="accent1">
                    <a:lumMod val="75000"/>
                  </a:schemeClr>
                </a:solidFill>
                <a:latin typeface="Avenir Next LT Pro"/>
                <a:cs typeface="Segoe UI"/>
              </a:rPr>
              <a:t> July to 16</a:t>
            </a:r>
            <a:r>
              <a:rPr lang="en-GB" sz="1100" strike="sngStrike" baseline="30000">
                <a:solidFill>
                  <a:schemeClr val="accent1">
                    <a:lumMod val="75000"/>
                  </a:schemeClr>
                </a:solidFill>
                <a:latin typeface="Avenir Next LT Pro"/>
                <a:cs typeface="Segoe UI"/>
              </a:rPr>
              <a:t>th</a:t>
            </a:r>
            <a:r>
              <a:rPr lang="en-GB" sz="1100">
                <a:solidFill>
                  <a:schemeClr val="accent1">
                    <a:lumMod val="75000"/>
                  </a:schemeClr>
                </a:solidFill>
                <a:latin typeface="Avenir Next LT Pro"/>
                <a:cs typeface="Segoe UI"/>
              </a:rPr>
              <a:t> August 2022. However, many open fires utilised significantly more pumping and special appliances. This resulted in business continuity plans being invoked across the Service to ensure our resources were focused on our priorities. We are immensely proud of our colleagues' commitment and dedication to keep our communities safe during these extremely busy times. With extreme weather predicted next year and on an ongoing basis, we will continue to work with our partner agencies and local authorities to help alleviate the impact and prevalence of such fires, including, for example, through targeted communication campaigns. This year our wildfire prevention messages reached more than 240,000 people on our social media channels.</a:t>
            </a:r>
          </a:p>
          <a:p>
            <a:endParaRPr lang="en-GB" sz="1100">
              <a:solidFill>
                <a:schemeClr val="accent1">
                  <a:lumMod val="75000"/>
                </a:schemeClr>
              </a:solidFill>
              <a:latin typeface="Avenir Next LT Pro"/>
              <a:cs typeface="Segoe UI"/>
            </a:endParaRPr>
          </a:p>
          <a:p>
            <a:r>
              <a:rPr lang="en-GB" sz="1100">
                <a:solidFill>
                  <a:schemeClr val="accent1">
                    <a:lumMod val="75000"/>
                  </a:schemeClr>
                </a:solidFill>
                <a:latin typeface="Avenir Next LT Pro"/>
                <a:cs typeface="Segoe UI"/>
              </a:rPr>
              <a:t>We have also seen many changes to the UK economy which are impacting on people’s lives in the communities that we serve: from increased gas and electricity bills, increasing interest rates affecting mortgages, and pension uncertainty. We have a responsibility to ensure that the people in our communities are safe in their own homes. In response to the increased cost of living, our new ‘5Cs’ campaign (</a:t>
            </a:r>
            <a:r>
              <a:rPr lang="en-GB" sz="1100">
                <a:solidFill>
                  <a:schemeClr val="accent1">
                    <a:lumMod val="75000"/>
                  </a:schemeClr>
                </a:solidFill>
                <a:latin typeface="Avenir Next LT Pro"/>
              </a:rPr>
              <a:t>carbon monoxide, cooking, clothing, candles, and chimneys) increases public awareness of the dangers and empowers them to reduce the risk of fire in their home.</a:t>
            </a:r>
            <a:r>
              <a:rPr lang="en-GB" sz="1100">
                <a:solidFill>
                  <a:schemeClr val="accent1">
                    <a:lumMod val="75000"/>
                  </a:schemeClr>
                </a:solidFill>
                <a:latin typeface="Avenir Next LT Pro"/>
                <a:cs typeface="Segoe UI"/>
              </a:rPr>
              <a:t> We know that the cost-of-living crisis will bring new challenges for people and there is a need to share simple safety messages with them. Economic factors, including deprivation, are a significant fire risk factor, and between April and September this year we saw 508 dwelling or other residential fires, up 7% from the same period in 2021. </a:t>
            </a:r>
          </a:p>
          <a:p>
            <a:r>
              <a:rPr lang="en-GB" sz="1100">
                <a:solidFill>
                  <a:schemeClr val="accent1">
                    <a:lumMod val="75000"/>
                  </a:schemeClr>
                </a:solidFill>
                <a:latin typeface="Avenir Next LT Pro"/>
                <a:cs typeface="Segoe UI"/>
              </a:rPr>
              <a:t> </a:t>
            </a:r>
          </a:p>
          <a:p>
            <a:r>
              <a:rPr lang="en-GB" sz="1100">
                <a:solidFill>
                  <a:schemeClr val="accent1">
                    <a:lumMod val="75000"/>
                  </a:schemeClr>
                </a:solidFill>
                <a:latin typeface="Avenir Next LT Pro"/>
                <a:cs typeface="Segoe UI"/>
              </a:rPr>
              <a:t>We continue to focus heavily on our delivery of Safe and Well visits, which has resulted in a significant increase of 41% more visits than we delivered in the same period last year (up to 5,848 visits). This provides further support to our communities, with visits targeted based on risk. Finally, we are also promoting our free Safe and Well visits to the most vulnerable people in our communities, as well as working with partners to offer this targeted support to those in fuel hardship. We also have a free online tool that allows individuals to assess their risk, which may lead to a visit.</a:t>
            </a:r>
          </a:p>
          <a:p>
            <a:endParaRPr lang="en-GB" sz="1100">
              <a:solidFill>
                <a:schemeClr val="accent1">
                  <a:lumMod val="75000"/>
                </a:schemeClr>
              </a:solidFill>
              <a:latin typeface="Avenir Next LT Pro"/>
              <a:cs typeface="Segoe UI"/>
            </a:endParaRPr>
          </a:p>
          <a:p>
            <a:r>
              <a:rPr lang="en-GB" sz="1100">
                <a:solidFill>
                  <a:schemeClr val="accent1">
                    <a:lumMod val="75000"/>
                  </a:schemeClr>
                </a:solidFill>
                <a:latin typeface="Avenir Next LT Pro"/>
                <a:cs typeface="Segoe UI"/>
              </a:rPr>
              <a:t>Furthermore, on-call availability has decreased from last year which has seen some on-call stations go off the run for periods of time. There are several reasons for this including retirements, targeted recruitment only at specific stations (based on risk and need) and on-call colleagues crewing Land Rovers, water carriers and other special appliances during the extreme weather. Overall, despite the reduced availability, it is important to note our on-call teams worked tirelessly over the periods of extreme weather whilst putting the Service above family and personal life. Finally, it is also important to note that despite these pressures, we maintained our average critical response time at around 7 minutes 30 seconds.</a:t>
            </a:r>
            <a:endParaRPr lang="en-GB" sz="1100">
              <a:solidFill>
                <a:schemeClr val="accent1">
                  <a:lumMod val="75000"/>
                </a:schemeClr>
              </a:solidFill>
              <a:latin typeface="Avenir Next LT Pro" panose="020B0504020202020204" pitchFamily="34" charset="0"/>
              <a:cs typeface="Calibri"/>
            </a:endParaRPr>
          </a:p>
        </p:txBody>
      </p:sp>
    </p:spTree>
    <p:extLst>
      <p:ext uri="{BB962C8B-B14F-4D97-AF65-F5344CB8AC3E}">
        <p14:creationId xmlns:p14="http://schemas.microsoft.com/office/powerpoint/2010/main" val="2363592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09B205-0585-9E5E-2E78-1BDE799536FE}"/>
              </a:ext>
            </a:extLst>
          </p:cNvPr>
          <p:cNvSpPr/>
          <p:nvPr/>
        </p:nvSpPr>
        <p:spPr>
          <a:xfrm>
            <a:off x="0" y="-17177"/>
            <a:ext cx="6858000" cy="1014469"/>
          </a:xfrm>
          <a:prstGeom prst="rect">
            <a:avLst/>
          </a:prstGeom>
          <a:solidFill>
            <a:srgbClr val="33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4" name="TextBox 3">
            <a:extLst>
              <a:ext uri="{FF2B5EF4-FFF2-40B4-BE49-F238E27FC236}">
                <a16:creationId xmlns:a16="http://schemas.microsoft.com/office/drawing/2014/main" id="{53619ACC-57E4-C44E-8D0B-784BBC6F9680}"/>
              </a:ext>
            </a:extLst>
          </p:cNvPr>
          <p:cNvSpPr txBox="1"/>
          <p:nvPr/>
        </p:nvSpPr>
        <p:spPr>
          <a:xfrm>
            <a:off x="948064" y="265187"/>
            <a:ext cx="5835874" cy="400110"/>
          </a:xfrm>
          <a:prstGeom prst="rect">
            <a:avLst/>
          </a:prstGeom>
          <a:noFill/>
        </p:spPr>
        <p:txBody>
          <a:bodyPr wrap="square" lIns="91440" tIns="45720" rIns="91440" bIns="45720" rtlCol="0" anchor="t">
            <a:spAutoFit/>
          </a:bodyPr>
          <a:lstStyle/>
          <a:p>
            <a:pPr algn="r"/>
            <a:r>
              <a:rPr lang="en-GB" sz="2000" b="1">
                <a:solidFill>
                  <a:srgbClr val="FFFFFF"/>
                </a:solidFill>
                <a:latin typeface="Avenir Next LT Pro"/>
              </a:rPr>
              <a:t>Performance Summary</a:t>
            </a:r>
          </a:p>
        </p:txBody>
      </p:sp>
      <p:pic>
        <p:nvPicPr>
          <p:cNvPr id="5" name="Picture 4" descr="A picture containing text&#10;&#10;Description automatically generated">
            <a:extLst>
              <a:ext uri="{FF2B5EF4-FFF2-40B4-BE49-F238E27FC236}">
                <a16:creationId xmlns:a16="http://schemas.microsoft.com/office/drawing/2014/main" id="{AC43E75C-C34E-4F52-8635-9FC674DF0D4F}"/>
              </a:ext>
            </a:extLst>
          </p:cNvPr>
          <p:cNvPicPr>
            <a:picLocks noChangeAspect="1"/>
          </p:cNvPicPr>
          <p:nvPr/>
        </p:nvPicPr>
        <p:blipFill>
          <a:blip r:embed="rId2"/>
          <a:stretch>
            <a:fillRect/>
          </a:stretch>
        </p:blipFill>
        <p:spPr>
          <a:xfrm>
            <a:off x="172893" y="144168"/>
            <a:ext cx="1812025" cy="676747"/>
          </a:xfrm>
          <a:prstGeom prst="rect">
            <a:avLst/>
          </a:prstGeom>
        </p:spPr>
      </p:pic>
      <p:sp>
        <p:nvSpPr>
          <p:cNvPr id="7" name="TextBox 6">
            <a:extLst>
              <a:ext uri="{FF2B5EF4-FFF2-40B4-BE49-F238E27FC236}">
                <a16:creationId xmlns:a16="http://schemas.microsoft.com/office/drawing/2014/main" id="{8DB7C563-CF42-409A-8998-8D66A2D8BC01}"/>
              </a:ext>
            </a:extLst>
          </p:cNvPr>
          <p:cNvSpPr txBox="1"/>
          <p:nvPr/>
        </p:nvSpPr>
        <p:spPr>
          <a:xfrm>
            <a:off x="164895" y="1641483"/>
            <a:ext cx="1647756" cy="861774"/>
          </a:xfrm>
          <a:prstGeom prst="rect">
            <a:avLst/>
          </a:prstGeom>
          <a:noFill/>
        </p:spPr>
        <p:txBody>
          <a:bodyPr wrap="square" rtlCol="0">
            <a:spAutoFit/>
          </a:bodyPr>
          <a:lstStyle/>
          <a:p>
            <a:pPr algn="ctr"/>
            <a:r>
              <a:rPr lang="en-GB" b="1">
                <a:solidFill>
                  <a:srgbClr val="2F5496"/>
                </a:solidFill>
                <a:latin typeface="Avenir Next LT Pro"/>
              </a:rPr>
              <a:t>11,125</a:t>
            </a:r>
          </a:p>
          <a:p>
            <a:pPr algn="ctr"/>
            <a:r>
              <a:rPr lang="en-GB" sz="1600">
                <a:solidFill>
                  <a:srgbClr val="2F5496"/>
                </a:solidFill>
                <a:latin typeface="Avenir Next LT Pro"/>
              </a:rPr>
              <a:t>Incidents attended</a:t>
            </a:r>
          </a:p>
        </p:txBody>
      </p:sp>
      <p:pic>
        <p:nvPicPr>
          <p:cNvPr id="8" name="Picture 2" descr="Icon&#10;&#10;Description automatically generated">
            <a:extLst>
              <a:ext uri="{FF2B5EF4-FFF2-40B4-BE49-F238E27FC236}">
                <a16:creationId xmlns:a16="http://schemas.microsoft.com/office/drawing/2014/main" id="{70E6B45E-D0CC-4314-9450-8BAA2FDE67EF}"/>
              </a:ext>
            </a:extLst>
          </p:cNvPr>
          <p:cNvPicPr>
            <a:picLocks noChangeAspect="1"/>
          </p:cNvPicPr>
          <p:nvPr/>
        </p:nvPicPr>
        <p:blipFill>
          <a:blip r:embed="rId3"/>
          <a:stretch>
            <a:fillRect/>
          </a:stretch>
        </p:blipFill>
        <p:spPr>
          <a:xfrm>
            <a:off x="682823" y="2459317"/>
            <a:ext cx="674300" cy="666102"/>
          </a:xfrm>
          <a:prstGeom prst="rect">
            <a:avLst/>
          </a:prstGeom>
        </p:spPr>
      </p:pic>
      <p:sp>
        <p:nvSpPr>
          <p:cNvPr id="9" name="TextBox 8">
            <a:extLst>
              <a:ext uri="{FF2B5EF4-FFF2-40B4-BE49-F238E27FC236}">
                <a16:creationId xmlns:a16="http://schemas.microsoft.com/office/drawing/2014/main" id="{60E886F1-0038-4D88-8E83-23468F6AD1CC}"/>
              </a:ext>
            </a:extLst>
          </p:cNvPr>
          <p:cNvSpPr txBox="1"/>
          <p:nvPr/>
        </p:nvSpPr>
        <p:spPr>
          <a:xfrm>
            <a:off x="3533813" y="2287518"/>
            <a:ext cx="2453595" cy="400110"/>
          </a:xfrm>
          <a:prstGeom prst="rect">
            <a:avLst/>
          </a:prstGeom>
          <a:noFill/>
        </p:spPr>
        <p:txBody>
          <a:bodyPr wrap="square" lIns="91440" tIns="45720" rIns="91440" bIns="45720" rtlCol="0" anchor="t">
            <a:spAutoFit/>
          </a:bodyPr>
          <a:lstStyle/>
          <a:p>
            <a:pPr algn="ctr"/>
            <a:r>
              <a:rPr lang="en-GB" b="1">
                <a:solidFill>
                  <a:srgbClr val="2F5496"/>
                </a:solidFill>
                <a:latin typeface="Avenir Next LT Pro"/>
              </a:rPr>
              <a:t>4,191</a:t>
            </a:r>
            <a:r>
              <a:rPr lang="en-GB" sz="2000" b="1">
                <a:solidFill>
                  <a:srgbClr val="2F5496"/>
                </a:solidFill>
                <a:latin typeface="Avenir Next LT Pro"/>
              </a:rPr>
              <a:t> </a:t>
            </a:r>
            <a:r>
              <a:rPr lang="en-GB" sz="1600">
                <a:solidFill>
                  <a:srgbClr val="2F5496"/>
                </a:solidFill>
                <a:latin typeface="Avenir Next LT Pro"/>
              </a:rPr>
              <a:t>False alarms</a:t>
            </a:r>
          </a:p>
        </p:txBody>
      </p:sp>
      <p:sp>
        <p:nvSpPr>
          <p:cNvPr id="10" name="TextBox 9">
            <a:extLst>
              <a:ext uri="{FF2B5EF4-FFF2-40B4-BE49-F238E27FC236}">
                <a16:creationId xmlns:a16="http://schemas.microsoft.com/office/drawing/2014/main" id="{3A2B554E-E792-4289-92B0-283F768DA3AC}"/>
              </a:ext>
            </a:extLst>
          </p:cNvPr>
          <p:cNvSpPr txBox="1"/>
          <p:nvPr/>
        </p:nvSpPr>
        <p:spPr>
          <a:xfrm>
            <a:off x="1891130" y="3031427"/>
            <a:ext cx="2221214" cy="615553"/>
          </a:xfrm>
          <a:prstGeom prst="rect">
            <a:avLst/>
          </a:prstGeom>
          <a:noFill/>
        </p:spPr>
        <p:txBody>
          <a:bodyPr wrap="square" lIns="91440" tIns="45720" rIns="91440" bIns="45720" rtlCol="0" anchor="t">
            <a:spAutoFit/>
          </a:bodyPr>
          <a:lstStyle/>
          <a:p>
            <a:pPr algn="ctr"/>
            <a:r>
              <a:rPr lang="en-GB" b="1">
                <a:solidFill>
                  <a:srgbClr val="2F5496"/>
                </a:solidFill>
                <a:latin typeface="Avenir Next LT Pro"/>
              </a:rPr>
              <a:t>3,746</a:t>
            </a:r>
          </a:p>
          <a:p>
            <a:pPr algn="ctr"/>
            <a:r>
              <a:rPr lang="en-GB" sz="1600">
                <a:solidFill>
                  <a:srgbClr val="2F5496"/>
                </a:solidFill>
                <a:latin typeface="Avenir Next LT Pro"/>
              </a:rPr>
              <a:t>Special Service Calls</a:t>
            </a:r>
          </a:p>
        </p:txBody>
      </p:sp>
      <p:pic>
        <p:nvPicPr>
          <p:cNvPr id="11" name="Picture 10">
            <a:extLst>
              <a:ext uri="{FF2B5EF4-FFF2-40B4-BE49-F238E27FC236}">
                <a16:creationId xmlns:a16="http://schemas.microsoft.com/office/drawing/2014/main" id="{D4921F02-B474-43FB-800F-C420A1FF41D0}"/>
              </a:ext>
            </a:extLst>
          </p:cNvPr>
          <p:cNvPicPr>
            <a:picLocks noChangeAspect="1"/>
          </p:cNvPicPr>
          <p:nvPr/>
        </p:nvPicPr>
        <p:blipFill>
          <a:blip r:embed="rId4"/>
          <a:stretch>
            <a:fillRect/>
          </a:stretch>
        </p:blipFill>
        <p:spPr>
          <a:xfrm>
            <a:off x="3469804" y="1319545"/>
            <a:ext cx="556856" cy="781203"/>
          </a:xfrm>
          <a:prstGeom prst="rect">
            <a:avLst/>
          </a:prstGeom>
        </p:spPr>
      </p:pic>
      <p:grpSp>
        <p:nvGrpSpPr>
          <p:cNvPr id="12" name="Group 11">
            <a:extLst>
              <a:ext uri="{FF2B5EF4-FFF2-40B4-BE49-F238E27FC236}">
                <a16:creationId xmlns:a16="http://schemas.microsoft.com/office/drawing/2014/main" id="{6C2600F0-D203-4C8A-AF5F-0BA8B1097945}"/>
              </a:ext>
            </a:extLst>
          </p:cNvPr>
          <p:cNvGrpSpPr/>
          <p:nvPr/>
        </p:nvGrpSpPr>
        <p:grpSpPr>
          <a:xfrm>
            <a:off x="2639647" y="2216779"/>
            <a:ext cx="952171" cy="1024079"/>
            <a:chOff x="-239602" y="2376832"/>
            <a:chExt cx="807447" cy="961864"/>
          </a:xfrm>
        </p:grpSpPr>
        <p:pic>
          <p:nvPicPr>
            <p:cNvPr id="13" name="Picture 12">
              <a:extLst>
                <a:ext uri="{FF2B5EF4-FFF2-40B4-BE49-F238E27FC236}">
                  <a16:creationId xmlns:a16="http://schemas.microsoft.com/office/drawing/2014/main" id="{84DA82DA-18BF-484A-BFD6-129B8E178437}"/>
                </a:ext>
              </a:extLst>
            </p:cNvPr>
            <p:cNvPicPr>
              <a:picLocks noChangeAspect="1"/>
            </p:cNvPicPr>
            <p:nvPr/>
          </p:nvPicPr>
          <p:blipFill rotWithShape="1">
            <a:blip r:embed="rId5">
              <a:extLst>
                <a:ext uri="{28A0092B-C50C-407E-A947-70E740481C1C}">
                  <a14:useLocalDpi xmlns:a14="http://schemas.microsoft.com/office/drawing/2010/main" val="0"/>
                </a:ext>
              </a:extLst>
            </a:blip>
            <a:srcRect l="14417" t="23851" r="12839" b="22620"/>
            <a:stretch/>
          </p:blipFill>
          <p:spPr>
            <a:xfrm>
              <a:off x="-239602" y="2376832"/>
              <a:ext cx="807447" cy="594160"/>
            </a:xfrm>
            <a:prstGeom prst="rect">
              <a:avLst/>
            </a:prstGeom>
          </p:spPr>
        </p:pic>
        <p:sp>
          <p:nvSpPr>
            <p:cNvPr id="15" name="TextBox 14">
              <a:extLst>
                <a:ext uri="{FF2B5EF4-FFF2-40B4-BE49-F238E27FC236}">
                  <a16:creationId xmlns:a16="http://schemas.microsoft.com/office/drawing/2014/main" id="{6DB51EE5-A457-420B-8993-442567D296A4}"/>
                </a:ext>
              </a:extLst>
            </p:cNvPr>
            <p:cNvSpPr txBox="1"/>
            <p:nvPr/>
          </p:nvSpPr>
          <p:spPr>
            <a:xfrm>
              <a:off x="-83723" y="2561731"/>
              <a:ext cx="540898" cy="776965"/>
            </a:xfrm>
            <a:prstGeom prst="rect">
              <a:avLst/>
            </a:prstGeom>
            <a:noFill/>
          </p:spPr>
          <p:txBody>
            <a:bodyPr wrap="square" rtlCol="0">
              <a:spAutoFit/>
            </a:bodyPr>
            <a:lstStyle/>
            <a:p>
              <a:endParaRPr lang="en-GB" sz="3199"/>
            </a:p>
          </p:txBody>
        </p:sp>
      </p:grpSp>
      <p:sp>
        <p:nvSpPr>
          <p:cNvPr id="16" name="TextBox 15">
            <a:extLst>
              <a:ext uri="{FF2B5EF4-FFF2-40B4-BE49-F238E27FC236}">
                <a16:creationId xmlns:a16="http://schemas.microsoft.com/office/drawing/2014/main" id="{7AF25954-37F7-4FA1-9FCD-43F759122832}"/>
              </a:ext>
            </a:extLst>
          </p:cNvPr>
          <p:cNvSpPr txBox="1"/>
          <p:nvPr/>
        </p:nvSpPr>
        <p:spPr>
          <a:xfrm>
            <a:off x="2167432" y="1424588"/>
            <a:ext cx="1665658" cy="615553"/>
          </a:xfrm>
          <a:prstGeom prst="rect">
            <a:avLst/>
          </a:prstGeom>
          <a:noFill/>
        </p:spPr>
        <p:txBody>
          <a:bodyPr wrap="square" lIns="91440" tIns="45720" rIns="91440" bIns="45720" rtlCol="0" anchor="t">
            <a:spAutoFit/>
          </a:bodyPr>
          <a:lstStyle/>
          <a:p>
            <a:pPr algn="ctr"/>
            <a:r>
              <a:rPr lang="en-GB" b="1">
                <a:solidFill>
                  <a:srgbClr val="2F5496"/>
                </a:solidFill>
                <a:latin typeface="Avenir Next LT Pro"/>
                <a:cs typeface="Calibri" panose="020F0502020204030204" pitchFamily="34" charset="0"/>
              </a:rPr>
              <a:t>3,188</a:t>
            </a:r>
          </a:p>
          <a:p>
            <a:pPr algn="ctr"/>
            <a:r>
              <a:rPr lang="en-GB" sz="1600">
                <a:solidFill>
                  <a:srgbClr val="2F5496"/>
                </a:solidFill>
                <a:latin typeface="Avenir Next LT Pro"/>
                <a:cs typeface="Calibri" panose="020F0502020204030204" pitchFamily="34" charset="0"/>
              </a:rPr>
              <a:t>fires</a:t>
            </a:r>
          </a:p>
        </p:txBody>
      </p:sp>
      <p:pic>
        <p:nvPicPr>
          <p:cNvPr id="17" name="Graphic 16" descr="Medical with solid fill">
            <a:extLst>
              <a:ext uri="{FF2B5EF4-FFF2-40B4-BE49-F238E27FC236}">
                <a16:creationId xmlns:a16="http://schemas.microsoft.com/office/drawing/2014/main" id="{6B427344-B1EE-4783-9A57-0C24790F05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11397" y="3020116"/>
            <a:ext cx="655464" cy="655464"/>
          </a:xfrm>
          <a:prstGeom prst="rect">
            <a:avLst/>
          </a:prstGeom>
        </p:spPr>
      </p:pic>
      <p:sp>
        <p:nvSpPr>
          <p:cNvPr id="18" name="TextBox 17">
            <a:extLst>
              <a:ext uri="{FF2B5EF4-FFF2-40B4-BE49-F238E27FC236}">
                <a16:creationId xmlns:a16="http://schemas.microsoft.com/office/drawing/2014/main" id="{AF230431-2160-4CE5-9A67-025B11FE4257}"/>
              </a:ext>
            </a:extLst>
          </p:cNvPr>
          <p:cNvSpPr txBox="1"/>
          <p:nvPr/>
        </p:nvSpPr>
        <p:spPr>
          <a:xfrm>
            <a:off x="3839327" y="1404338"/>
            <a:ext cx="2561770" cy="646331"/>
          </a:xfrm>
          <a:prstGeom prst="rect">
            <a:avLst/>
          </a:prstGeom>
          <a:noFill/>
        </p:spPr>
        <p:txBody>
          <a:bodyPr wrap="square" rtlCol="0">
            <a:spAutoFit/>
          </a:bodyPr>
          <a:lstStyle/>
          <a:p>
            <a:pPr algn="ctr"/>
            <a:r>
              <a:rPr lang="en-GB" sz="1200">
                <a:solidFill>
                  <a:srgbClr val="2F5496"/>
                </a:solidFill>
                <a:latin typeface="Avenir Next LT Pro"/>
              </a:rPr>
              <a:t>Up 39% vs 2021 owing to the summer heatwave and large numbers of fires in the open</a:t>
            </a:r>
          </a:p>
        </p:txBody>
      </p:sp>
      <p:sp>
        <p:nvSpPr>
          <p:cNvPr id="19" name="TextBox 18">
            <a:extLst>
              <a:ext uri="{FF2B5EF4-FFF2-40B4-BE49-F238E27FC236}">
                <a16:creationId xmlns:a16="http://schemas.microsoft.com/office/drawing/2014/main" id="{2260BEAF-2AAF-47FB-8645-9DCC2086191B}"/>
              </a:ext>
            </a:extLst>
          </p:cNvPr>
          <p:cNvSpPr txBox="1"/>
          <p:nvPr/>
        </p:nvSpPr>
        <p:spPr>
          <a:xfrm>
            <a:off x="4501474" y="3050699"/>
            <a:ext cx="2294740" cy="646331"/>
          </a:xfrm>
          <a:prstGeom prst="rect">
            <a:avLst/>
          </a:prstGeom>
          <a:noFill/>
        </p:spPr>
        <p:txBody>
          <a:bodyPr wrap="square" rtlCol="0">
            <a:spAutoFit/>
          </a:bodyPr>
          <a:lstStyle/>
          <a:p>
            <a:pPr algn="ctr"/>
            <a:r>
              <a:rPr lang="en-GB" sz="1200">
                <a:solidFill>
                  <a:srgbClr val="2F5496"/>
                </a:solidFill>
                <a:latin typeface="Avenir Next LT Pro"/>
              </a:rPr>
              <a:t>Includes medical co-responding, RTCs, effecting exit / entry, and other rescues</a:t>
            </a:r>
          </a:p>
        </p:txBody>
      </p:sp>
      <p:sp>
        <p:nvSpPr>
          <p:cNvPr id="20" name="TextBox 19">
            <a:extLst>
              <a:ext uri="{FF2B5EF4-FFF2-40B4-BE49-F238E27FC236}">
                <a16:creationId xmlns:a16="http://schemas.microsoft.com/office/drawing/2014/main" id="{5E25AFE5-9D54-4B83-BD2A-C0256FCA03DF}"/>
              </a:ext>
            </a:extLst>
          </p:cNvPr>
          <p:cNvSpPr txBox="1"/>
          <p:nvPr/>
        </p:nvSpPr>
        <p:spPr>
          <a:xfrm>
            <a:off x="2729809" y="4053583"/>
            <a:ext cx="3911405" cy="538609"/>
          </a:xfrm>
          <a:prstGeom prst="rect">
            <a:avLst/>
          </a:prstGeom>
          <a:noFill/>
        </p:spPr>
        <p:txBody>
          <a:bodyPr wrap="square" lIns="91440" tIns="45720" rIns="91440" bIns="45720" rtlCol="0" anchor="t">
            <a:spAutoFit/>
          </a:bodyPr>
          <a:lstStyle/>
          <a:p>
            <a:r>
              <a:rPr lang="en-GB" b="1">
                <a:solidFill>
                  <a:srgbClr val="2F5496"/>
                </a:solidFill>
                <a:latin typeface="Avenir Next LT Pro"/>
              </a:rPr>
              <a:t>7 mins 34 secs</a:t>
            </a:r>
            <a:r>
              <a:rPr lang="en-GB" sz="1200">
                <a:solidFill>
                  <a:srgbClr val="2F5496"/>
                </a:solidFill>
                <a:latin typeface="Avenir Next LT Pro"/>
              </a:rPr>
              <a:t>, +3 seconds vs 7:31 in 2021</a:t>
            </a:r>
            <a:endParaRPr lang="en-GB" sz="1600">
              <a:solidFill>
                <a:srgbClr val="2F5496"/>
              </a:solidFill>
              <a:latin typeface="Avenir Next LT Pro"/>
            </a:endParaRPr>
          </a:p>
          <a:p>
            <a:endParaRPr lang="en-GB" sz="1100">
              <a:solidFill>
                <a:srgbClr val="2F5496"/>
              </a:solidFill>
              <a:highlight>
                <a:srgbClr val="FFFF00"/>
              </a:highlight>
              <a:latin typeface="Avenir Next LT Pro"/>
            </a:endParaRPr>
          </a:p>
        </p:txBody>
      </p:sp>
      <p:pic>
        <p:nvPicPr>
          <p:cNvPr id="21" name="Picture 2" descr="Icon&#10;&#10;Description automatically generated">
            <a:extLst>
              <a:ext uri="{FF2B5EF4-FFF2-40B4-BE49-F238E27FC236}">
                <a16:creationId xmlns:a16="http://schemas.microsoft.com/office/drawing/2014/main" id="{1F3F67C7-6BFA-4A16-8DF7-6A3A7454CEAC}"/>
              </a:ext>
            </a:extLst>
          </p:cNvPr>
          <p:cNvPicPr>
            <a:picLocks noChangeAspect="1"/>
          </p:cNvPicPr>
          <p:nvPr/>
        </p:nvPicPr>
        <p:blipFill>
          <a:blip r:embed="rId3"/>
          <a:stretch>
            <a:fillRect/>
          </a:stretch>
        </p:blipFill>
        <p:spPr>
          <a:xfrm>
            <a:off x="2118240" y="3957654"/>
            <a:ext cx="621273" cy="613719"/>
          </a:xfrm>
          <a:prstGeom prst="rect">
            <a:avLst/>
          </a:prstGeom>
        </p:spPr>
      </p:pic>
      <p:sp>
        <p:nvSpPr>
          <p:cNvPr id="22" name="TextBox 21">
            <a:extLst>
              <a:ext uri="{FF2B5EF4-FFF2-40B4-BE49-F238E27FC236}">
                <a16:creationId xmlns:a16="http://schemas.microsoft.com/office/drawing/2014/main" id="{AF5A7851-97FD-42D2-86CA-A082A18B1780}"/>
              </a:ext>
            </a:extLst>
          </p:cNvPr>
          <p:cNvSpPr txBox="1"/>
          <p:nvPr/>
        </p:nvSpPr>
        <p:spPr>
          <a:xfrm>
            <a:off x="181007" y="3948165"/>
            <a:ext cx="1928615" cy="584775"/>
          </a:xfrm>
          <a:prstGeom prst="rect">
            <a:avLst/>
          </a:prstGeom>
          <a:noFill/>
        </p:spPr>
        <p:txBody>
          <a:bodyPr wrap="square" rtlCol="0">
            <a:spAutoFit/>
          </a:bodyPr>
          <a:lstStyle/>
          <a:p>
            <a:pPr algn="ctr"/>
            <a:r>
              <a:rPr lang="en-GB" sz="1600">
                <a:solidFill>
                  <a:srgbClr val="2F5496"/>
                </a:solidFill>
                <a:latin typeface="Avenir Next LT Pro"/>
              </a:rPr>
              <a:t>Average critical response time</a:t>
            </a:r>
            <a:endParaRPr lang="en-GB" sz="1200">
              <a:solidFill>
                <a:srgbClr val="2F5496"/>
              </a:solidFill>
              <a:latin typeface="Avenir Next LT Pro"/>
            </a:endParaRPr>
          </a:p>
        </p:txBody>
      </p:sp>
      <p:sp>
        <p:nvSpPr>
          <p:cNvPr id="23" name="TextBox 22">
            <a:extLst>
              <a:ext uri="{FF2B5EF4-FFF2-40B4-BE49-F238E27FC236}">
                <a16:creationId xmlns:a16="http://schemas.microsoft.com/office/drawing/2014/main" id="{42B74B10-088F-4E6E-BFD1-81C0BBE160EA}"/>
              </a:ext>
            </a:extLst>
          </p:cNvPr>
          <p:cNvSpPr txBox="1"/>
          <p:nvPr/>
        </p:nvSpPr>
        <p:spPr>
          <a:xfrm>
            <a:off x="2109622" y="4779448"/>
            <a:ext cx="3543837" cy="369332"/>
          </a:xfrm>
          <a:prstGeom prst="rect">
            <a:avLst/>
          </a:prstGeom>
          <a:noFill/>
        </p:spPr>
        <p:txBody>
          <a:bodyPr wrap="square">
            <a:spAutoFit/>
          </a:bodyPr>
          <a:lstStyle/>
          <a:p>
            <a:pPr algn="r"/>
            <a:r>
              <a:rPr lang="en-GB" sz="1800" b="1">
                <a:solidFill>
                  <a:srgbClr val="2F5496"/>
                </a:solidFill>
                <a:latin typeface="Avenir Next LT Pro"/>
              </a:rPr>
              <a:t>39% reduction </a:t>
            </a:r>
            <a:r>
              <a:rPr lang="en-GB" sz="1600">
                <a:solidFill>
                  <a:srgbClr val="2F5496"/>
                </a:solidFill>
                <a:latin typeface="Avenir Next LT Pro"/>
              </a:rPr>
              <a:t>of fire casualties </a:t>
            </a:r>
            <a:endParaRPr lang="en-GB" sz="1800">
              <a:solidFill>
                <a:srgbClr val="2F5496"/>
              </a:solidFill>
              <a:latin typeface="Avenir Next LT Pro"/>
            </a:endParaRPr>
          </a:p>
        </p:txBody>
      </p:sp>
      <p:pic>
        <p:nvPicPr>
          <p:cNvPr id="24" name="Picture 23">
            <a:extLst>
              <a:ext uri="{FF2B5EF4-FFF2-40B4-BE49-F238E27FC236}">
                <a16:creationId xmlns:a16="http://schemas.microsoft.com/office/drawing/2014/main" id="{A7C7D27D-CF76-47E7-9C0D-CDFC172AD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5015" y="4609596"/>
            <a:ext cx="709036" cy="709036"/>
          </a:xfrm>
          <a:prstGeom prst="rect">
            <a:avLst/>
          </a:prstGeom>
        </p:spPr>
      </p:pic>
      <p:pic>
        <p:nvPicPr>
          <p:cNvPr id="25" name="Picture 24">
            <a:extLst>
              <a:ext uri="{FF2B5EF4-FFF2-40B4-BE49-F238E27FC236}">
                <a16:creationId xmlns:a16="http://schemas.microsoft.com/office/drawing/2014/main" id="{50724E39-0A40-4BC7-968F-74C9CBF79BA7}"/>
              </a:ext>
            </a:extLst>
          </p:cNvPr>
          <p:cNvPicPr>
            <a:picLocks noChangeAspect="1"/>
          </p:cNvPicPr>
          <p:nvPr/>
        </p:nvPicPr>
        <p:blipFill rotWithShape="1">
          <a:blip r:embed="rId9">
            <a:extLst>
              <a:ext uri="{28A0092B-C50C-407E-A947-70E740481C1C}">
                <a14:useLocalDpi xmlns:a14="http://schemas.microsoft.com/office/drawing/2010/main" val="0"/>
              </a:ext>
            </a:extLst>
          </a:blip>
          <a:srcRect l="15616" t="18939" r="15616" b="18384"/>
          <a:stretch/>
        </p:blipFill>
        <p:spPr>
          <a:xfrm>
            <a:off x="3969359" y="5421122"/>
            <a:ext cx="582484" cy="508335"/>
          </a:xfrm>
          <a:prstGeom prst="rect">
            <a:avLst/>
          </a:prstGeom>
        </p:spPr>
      </p:pic>
      <p:sp>
        <p:nvSpPr>
          <p:cNvPr id="26" name="TextBox 25">
            <a:extLst>
              <a:ext uri="{FF2B5EF4-FFF2-40B4-BE49-F238E27FC236}">
                <a16:creationId xmlns:a16="http://schemas.microsoft.com/office/drawing/2014/main" id="{FA9C5AB5-1FC8-4BAD-A298-177270D0A6D7}"/>
              </a:ext>
            </a:extLst>
          </p:cNvPr>
          <p:cNvSpPr txBox="1"/>
          <p:nvPr/>
        </p:nvSpPr>
        <p:spPr>
          <a:xfrm>
            <a:off x="281494" y="5537063"/>
            <a:ext cx="6359636" cy="369332"/>
          </a:xfrm>
          <a:prstGeom prst="rect">
            <a:avLst/>
          </a:prstGeom>
          <a:noFill/>
        </p:spPr>
        <p:txBody>
          <a:bodyPr wrap="square">
            <a:spAutoFit/>
          </a:bodyPr>
          <a:lstStyle/>
          <a:p>
            <a:pPr algn="r"/>
            <a:r>
              <a:rPr lang="en-GB" sz="1800" b="1">
                <a:solidFill>
                  <a:srgbClr val="2F5496"/>
                </a:solidFill>
                <a:latin typeface="Avenir Next LT Pro"/>
              </a:rPr>
              <a:t>41% increase </a:t>
            </a:r>
            <a:r>
              <a:rPr lang="en-GB" sz="1600">
                <a:solidFill>
                  <a:srgbClr val="2F5496"/>
                </a:solidFill>
                <a:latin typeface="Avenir Next LT Pro"/>
              </a:rPr>
              <a:t>in Safe and Well visits               with 5,848 delivered </a:t>
            </a:r>
            <a:endParaRPr lang="en-GB" sz="1800">
              <a:solidFill>
                <a:srgbClr val="2F5496"/>
              </a:solidFill>
              <a:latin typeface="Avenir Next LT Pro"/>
            </a:endParaRPr>
          </a:p>
        </p:txBody>
      </p:sp>
      <p:pic>
        <p:nvPicPr>
          <p:cNvPr id="27" name="Picture 26">
            <a:extLst>
              <a:ext uri="{FF2B5EF4-FFF2-40B4-BE49-F238E27FC236}">
                <a16:creationId xmlns:a16="http://schemas.microsoft.com/office/drawing/2014/main" id="{E539C113-7589-4CFD-B110-A4CF895480C6}"/>
              </a:ext>
            </a:extLst>
          </p:cNvPr>
          <p:cNvPicPr>
            <a:picLocks noChangeAspect="1"/>
          </p:cNvPicPr>
          <p:nvPr/>
        </p:nvPicPr>
        <p:blipFill rotWithShape="1">
          <a:blip r:embed="rId10">
            <a:extLst>
              <a:ext uri="{28A0092B-C50C-407E-A947-70E740481C1C}">
                <a14:useLocalDpi xmlns:a14="http://schemas.microsoft.com/office/drawing/2010/main" val="0"/>
              </a:ext>
            </a:extLst>
          </a:blip>
          <a:srcRect l="21212" t="16456" r="20606" b="16370"/>
          <a:stretch/>
        </p:blipFill>
        <p:spPr>
          <a:xfrm>
            <a:off x="223529" y="6171733"/>
            <a:ext cx="585212" cy="675658"/>
          </a:xfrm>
          <a:prstGeom prst="rect">
            <a:avLst/>
          </a:prstGeom>
        </p:spPr>
      </p:pic>
      <p:sp>
        <p:nvSpPr>
          <p:cNvPr id="29" name="TextBox 28">
            <a:extLst>
              <a:ext uri="{FF2B5EF4-FFF2-40B4-BE49-F238E27FC236}">
                <a16:creationId xmlns:a16="http://schemas.microsoft.com/office/drawing/2014/main" id="{325EC5B6-F64B-4655-B454-7126EC4431D7}"/>
              </a:ext>
            </a:extLst>
          </p:cNvPr>
          <p:cNvSpPr txBox="1"/>
          <p:nvPr/>
        </p:nvSpPr>
        <p:spPr>
          <a:xfrm>
            <a:off x="854340" y="6231922"/>
            <a:ext cx="5909936" cy="584775"/>
          </a:xfrm>
          <a:prstGeom prst="rect">
            <a:avLst/>
          </a:prstGeom>
          <a:noFill/>
        </p:spPr>
        <p:txBody>
          <a:bodyPr wrap="square">
            <a:spAutoFit/>
          </a:bodyPr>
          <a:lstStyle/>
          <a:p>
            <a:r>
              <a:rPr lang="en-GB" sz="1600">
                <a:solidFill>
                  <a:schemeClr val="accent1">
                    <a:lumMod val="75000"/>
                  </a:schemeClr>
                </a:solidFill>
                <a:latin typeface="Avenir Next LT Pro" panose="020B0504020202020204" pitchFamily="34" charset="0"/>
              </a:rPr>
              <a:t>Ongoing cost pressures mainly relating to inflation, which will have a significant budget impact for 2023/24 and beyond </a:t>
            </a:r>
          </a:p>
        </p:txBody>
      </p:sp>
      <p:pic>
        <p:nvPicPr>
          <p:cNvPr id="30" name="Picture 29">
            <a:extLst>
              <a:ext uri="{FF2B5EF4-FFF2-40B4-BE49-F238E27FC236}">
                <a16:creationId xmlns:a16="http://schemas.microsoft.com/office/drawing/2014/main" id="{9B5FB03F-413D-4028-9176-18D7B6AB8C56}"/>
              </a:ext>
            </a:extLst>
          </p:cNvPr>
          <p:cNvPicPr>
            <a:picLocks noChangeAspect="1"/>
          </p:cNvPicPr>
          <p:nvPr/>
        </p:nvPicPr>
        <p:blipFill>
          <a:blip r:embed="rId11"/>
          <a:stretch>
            <a:fillRect/>
          </a:stretch>
        </p:blipFill>
        <p:spPr>
          <a:xfrm>
            <a:off x="3064670" y="7213811"/>
            <a:ext cx="655777" cy="640080"/>
          </a:xfrm>
          <a:prstGeom prst="rect">
            <a:avLst/>
          </a:prstGeom>
        </p:spPr>
      </p:pic>
      <p:sp>
        <p:nvSpPr>
          <p:cNvPr id="31" name="TextBox 30">
            <a:extLst>
              <a:ext uri="{FF2B5EF4-FFF2-40B4-BE49-F238E27FC236}">
                <a16:creationId xmlns:a16="http://schemas.microsoft.com/office/drawing/2014/main" id="{83208B39-92CC-4251-BAF9-569BF92570D9}"/>
              </a:ext>
            </a:extLst>
          </p:cNvPr>
          <p:cNvSpPr txBox="1"/>
          <p:nvPr/>
        </p:nvSpPr>
        <p:spPr>
          <a:xfrm>
            <a:off x="3491896" y="7203644"/>
            <a:ext cx="3292042" cy="861774"/>
          </a:xfrm>
          <a:prstGeom prst="rect">
            <a:avLst/>
          </a:prstGeom>
          <a:noFill/>
        </p:spPr>
        <p:txBody>
          <a:bodyPr wrap="square" rtlCol="0">
            <a:spAutoFit/>
          </a:bodyPr>
          <a:lstStyle/>
          <a:p>
            <a:pPr algn="ctr"/>
            <a:r>
              <a:rPr lang="en-GB" b="1">
                <a:solidFill>
                  <a:srgbClr val="2F5496"/>
                </a:solidFill>
                <a:latin typeface="Avenir Next LT Pro"/>
              </a:rPr>
              <a:t>15 more </a:t>
            </a:r>
            <a:r>
              <a:rPr lang="en-GB" sz="1600">
                <a:solidFill>
                  <a:srgbClr val="2F5496"/>
                </a:solidFill>
                <a:latin typeface="Avenir Next LT Pro"/>
              </a:rPr>
              <a:t>leading (66) than lagging (51) health and safety indicators</a:t>
            </a:r>
            <a:endParaRPr lang="en-GB" sz="1200">
              <a:solidFill>
                <a:srgbClr val="2F5496"/>
              </a:solidFill>
              <a:latin typeface="Avenir Next LT Pro"/>
            </a:endParaRPr>
          </a:p>
        </p:txBody>
      </p:sp>
      <p:sp>
        <p:nvSpPr>
          <p:cNvPr id="32" name="TextBox 31">
            <a:extLst>
              <a:ext uri="{FF2B5EF4-FFF2-40B4-BE49-F238E27FC236}">
                <a16:creationId xmlns:a16="http://schemas.microsoft.com/office/drawing/2014/main" id="{22D6B3F6-2DEA-487B-876E-E74B251BF19D}"/>
              </a:ext>
            </a:extLst>
          </p:cNvPr>
          <p:cNvSpPr txBox="1"/>
          <p:nvPr/>
        </p:nvSpPr>
        <p:spPr>
          <a:xfrm>
            <a:off x="948064" y="7933207"/>
            <a:ext cx="1851548" cy="523220"/>
          </a:xfrm>
          <a:prstGeom prst="rect">
            <a:avLst/>
          </a:prstGeom>
          <a:noFill/>
        </p:spPr>
        <p:txBody>
          <a:bodyPr wrap="square" rtlCol="0">
            <a:spAutoFit/>
          </a:bodyPr>
          <a:lstStyle/>
          <a:p>
            <a:r>
              <a:rPr lang="en-GB" sz="1400" b="1">
                <a:solidFill>
                  <a:srgbClr val="2F5496"/>
                </a:solidFill>
                <a:latin typeface="Avenir Next LT Pro"/>
              </a:rPr>
              <a:t>56%</a:t>
            </a:r>
            <a:r>
              <a:rPr lang="en-GB" sz="1600" b="1">
                <a:solidFill>
                  <a:srgbClr val="2F5496"/>
                </a:solidFill>
                <a:latin typeface="Avenir Next LT Pro"/>
              </a:rPr>
              <a:t> </a:t>
            </a:r>
            <a:r>
              <a:rPr lang="en-GB" sz="1200">
                <a:solidFill>
                  <a:srgbClr val="2F5496"/>
                </a:solidFill>
                <a:latin typeface="Avenir Next LT Pro"/>
              </a:rPr>
              <a:t>accounted for long-term sickness</a:t>
            </a:r>
          </a:p>
        </p:txBody>
      </p:sp>
      <p:pic>
        <p:nvPicPr>
          <p:cNvPr id="33" name="Picture 32">
            <a:extLst>
              <a:ext uri="{FF2B5EF4-FFF2-40B4-BE49-F238E27FC236}">
                <a16:creationId xmlns:a16="http://schemas.microsoft.com/office/drawing/2014/main" id="{65979C90-B3F7-4C22-909A-D1B28F1B385B}"/>
              </a:ext>
            </a:extLst>
          </p:cNvPr>
          <p:cNvPicPr>
            <a:picLocks noChangeAspect="1"/>
          </p:cNvPicPr>
          <p:nvPr/>
        </p:nvPicPr>
        <p:blipFill rotWithShape="1">
          <a:blip r:embed="rId12">
            <a:extLst>
              <a:ext uri="{28A0092B-C50C-407E-A947-70E740481C1C}">
                <a14:useLocalDpi xmlns:a14="http://schemas.microsoft.com/office/drawing/2010/main" val="0"/>
              </a:ext>
            </a:extLst>
          </a:blip>
          <a:srcRect l="28653" t="21120" r="29026" b="20591"/>
          <a:stretch/>
        </p:blipFill>
        <p:spPr>
          <a:xfrm>
            <a:off x="102149" y="7211093"/>
            <a:ext cx="384543" cy="546087"/>
          </a:xfrm>
          <a:prstGeom prst="rect">
            <a:avLst/>
          </a:prstGeom>
        </p:spPr>
      </p:pic>
      <p:sp>
        <p:nvSpPr>
          <p:cNvPr id="35" name="TextBox 34">
            <a:extLst>
              <a:ext uri="{FF2B5EF4-FFF2-40B4-BE49-F238E27FC236}">
                <a16:creationId xmlns:a16="http://schemas.microsoft.com/office/drawing/2014/main" id="{1F8537AC-BA2A-4B69-BBA6-61A6225D1B90}"/>
              </a:ext>
            </a:extLst>
          </p:cNvPr>
          <p:cNvSpPr txBox="1"/>
          <p:nvPr/>
        </p:nvSpPr>
        <p:spPr>
          <a:xfrm>
            <a:off x="3607159" y="8414197"/>
            <a:ext cx="3157117" cy="1107996"/>
          </a:xfrm>
          <a:prstGeom prst="rect">
            <a:avLst/>
          </a:prstGeom>
          <a:noFill/>
        </p:spPr>
        <p:txBody>
          <a:bodyPr wrap="square">
            <a:spAutoFit/>
          </a:bodyPr>
          <a:lstStyle/>
          <a:p>
            <a:r>
              <a:rPr lang="en-GB" b="1">
                <a:solidFill>
                  <a:srgbClr val="2F5496"/>
                </a:solidFill>
                <a:latin typeface="Avenir Next LT Pro"/>
              </a:rPr>
              <a:t>94% </a:t>
            </a:r>
            <a:r>
              <a:rPr lang="en-GB" sz="1600">
                <a:solidFill>
                  <a:srgbClr val="2F5496"/>
                </a:solidFill>
                <a:latin typeface="Avenir Next LT Pro"/>
              </a:rPr>
              <a:t>of the 155 fire standards requirements have ‘reasonable’ or ‘substantial’ assurance that we are compliant</a:t>
            </a:r>
          </a:p>
        </p:txBody>
      </p:sp>
      <p:sp>
        <p:nvSpPr>
          <p:cNvPr id="36" name="TextBox 35">
            <a:extLst>
              <a:ext uri="{FF2B5EF4-FFF2-40B4-BE49-F238E27FC236}">
                <a16:creationId xmlns:a16="http://schemas.microsoft.com/office/drawing/2014/main" id="{22A01C5A-9227-4749-8B7A-0A87EC8E6D00}"/>
              </a:ext>
            </a:extLst>
          </p:cNvPr>
          <p:cNvSpPr txBox="1"/>
          <p:nvPr/>
        </p:nvSpPr>
        <p:spPr>
          <a:xfrm>
            <a:off x="269407" y="8603822"/>
            <a:ext cx="3431022" cy="615553"/>
          </a:xfrm>
          <a:prstGeom prst="rect">
            <a:avLst/>
          </a:prstGeom>
          <a:noFill/>
        </p:spPr>
        <p:txBody>
          <a:bodyPr wrap="square">
            <a:spAutoFit/>
          </a:bodyPr>
          <a:lstStyle/>
          <a:p>
            <a:r>
              <a:rPr lang="en-GB" b="1">
                <a:solidFill>
                  <a:srgbClr val="2F5496"/>
                </a:solidFill>
                <a:latin typeface="Avenir Next LT Pro"/>
              </a:rPr>
              <a:t>93% </a:t>
            </a:r>
            <a:r>
              <a:rPr lang="en-GB" sz="1600">
                <a:solidFill>
                  <a:srgbClr val="2F5496"/>
                </a:solidFill>
                <a:latin typeface="Avenir Next LT Pro"/>
              </a:rPr>
              <a:t>of Site Specific Risk Information (SSRI) in date</a:t>
            </a:r>
          </a:p>
        </p:txBody>
      </p:sp>
      <p:pic>
        <p:nvPicPr>
          <p:cNvPr id="39" name="Graphic 38" descr="Clipboard Partially Checked with solid fill">
            <a:extLst>
              <a:ext uri="{FF2B5EF4-FFF2-40B4-BE49-F238E27FC236}">
                <a16:creationId xmlns:a16="http://schemas.microsoft.com/office/drawing/2014/main" id="{ADCAB17B-DA60-4B53-8726-DD7B00AD00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39513" y="8422044"/>
            <a:ext cx="914400" cy="914400"/>
          </a:xfrm>
          <a:prstGeom prst="rect">
            <a:avLst/>
          </a:prstGeom>
        </p:spPr>
      </p:pic>
      <p:sp>
        <p:nvSpPr>
          <p:cNvPr id="6" name="Rectangle: Rounded Corners 5">
            <a:extLst>
              <a:ext uri="{FF2B5EF4-FFF2-40B4-BE49-F238E27FC236}">
                <a16:creationId xmlns:a16="http://schemas.microsoft.com/office/drawing/2014/main" id="{0AC3508B-5A52-4438-B409-09627D5ED745}"/>
              </a:ext>
            </a:extLst>
          </p:cNvPr>
          <p:cNvSpPr/>
          <p:nvPr/>
        </p:nvSpPr>
        <p:spPr>
          <a:xfrm>
            <a:off x="1891130" y="1286379"/>
            <a:ext cx="4905084" cy="249811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FCA32EB-7C4B-4C8A-953C-31182AB2CCFA}"/>
              </a:ext>
            </a:extLst>
          </p:cNvPr>
          <p:cNvSpPr/>
          <p:nvPr/>
        </p:nvSpPr>
        <p:spPr>
          <a:xfrm>
            <a:off x="1779740" y="2197589"/>
            <a:ext cx="222780" cy="2425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Connector 33">
            <a:extLst>
              <a:ext uri="{FF2B5EF4-FFF2-40B4-BE49-F238E27FC236}">
                <a16:creationId xmlns:a16="http://schemas.microsoft.com/office/drawing/2014/main" id="{5D6C7E3D-FB03-43D2-A3BE-53CC98E8DA9F}"/>
              </a:ext>
            </a:extLst>
          </p:cNvPr>
          <p:cNvCxnSpPr>
            <a:cxnSpLocks/>
          </p:cNvCxnSpPr>
          <p:nvPr/>
        </p:nvCxnSpPr>
        <p:spPr>
          <a:xfrm flipH="1">
            <a:off x="1512737" y="2318865"/>
            <a:ext cx="299914"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34E6957-5DF9-418A-91CE-E86A5ACF7C40}"/>
              </a:ext>
            </a:extLst>
          </p:cNvPr>
          <p:cNvSpPr txBox="1"/>
          <p:nvPr/>
        </p:nvSpPr>
        <p:spPr>
          <a:xfrm>
            <a:off x="489126" y="7178234"/>
            <a:ext cx="2612802" cy="646331"/>
          </a:xfrm>
          <a:prstGeom prst="rect">
            <a:avLst/>
          </a:prstGeom>
          <a:noFill/>
        </p:spPr>
        <p:txBody>
          <a:bodyPr wrap="square" rtlCol="0">
            <a:spAutoFit/>
          </a:bodyPr>
          <a:lstStyle/>
          <a:p>
            <a:r>
              <a:rPr lang="en-GB" b="1">
                <a:solidFill>
                  <a:srgbClr val="2F5496"/>
                </a:solidFill>
                <a:latin typeface="Avenir Next LT Pro"/>
              </a:rPr>
              <a:t>7.1</a:t>
            </a:r>
            <a:r>
              <a:rPr lang="en-GB" sz="2000" b="1">
                <a:solidFill>
                  <a:srgbClr val="2F5496"/>
                </a:solidFill>
                <a:latin typeface="Avenir Next LT Pro"/>
              </a:rPr>
              <a:t> </a:t>
            </a:r>
            <a:r>
              <a:rPr lang="en-GB" sz="1600">
                <a:solidFill>
                  <a:srgbClr val="2F5496"/>
                </a:solidFill>
                <a:latin typeface="Avenir Next LT Pro"/>
              </a:rPr>
              <a:t>average shifts lost to sickness, vs 6.1 in 2021</a:t>
            </a:r>
          </a:p>
        </p:txBody>
      </p:sp>
    </p:spTree>
    <p:extLst>
      <p:ext uri="{BB962C8B-B14F-4D97-AF65-F5344CB8AC3E}">
        <p14:creationId xmlns:p14="http://schemas.microsoft.com/office/powerpoint/2010/main" val="2067649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992BEF-D68A-2CBF-6BD7-D347184EECC5}"/>
              </a:ext>
            </a:extLst>
          </p:cNvPr>
          <p:cNvSpPr/>
          <p:nvPr/>
        </p:nvSpPr>
        <p:spPr>
          <a:xfrm>
            <a:off x="0" y="1286"/>
            <a:ext cx="6872990" cy="1014469"/>
          </a:xfrm>
          <a:prstGeom prst="rect">
            <a:avLst/>
          </a:prstGeom>
          <a:solidFill>
            <a:srgbClr val="33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10" name="Rectangle 9">
            <a:extLst>
              <a:ext uri="{FF2B5EF4-FFF2-40B4-BE49-F238E27FC236}">
                <a16:creationId xmlns:a16="http://schemas.microsoft.com/office/drawing/2014/main" id="{1FFEB13A-F928-4D34-84FA-A04909C90936}"/>
              </a:ext>
            </a:extLst>
          </p:cNvPr>
          <p:cNvSpPr/>
          <p:nvPr/>
        </p:nvSpPr>
        <p:spPr>
          <a:xfrm>
            <a:off x="4152275" y="304553"/>
            <a:ext cx="2600561" cy="400110"/>
          </a:xfrm>
          <a:prstGeom prst="rect">
            <a:avLst/>
          </a:prstGeom>
        </p:spPr>
        <p:txBody>
          <a:bodyPr wrap="square" lIns="91440" tIns="45720" rIns="91440" bIns="45720" anchor="t">
            <a:spAutoFit/>
          </a:bodyPr>
          <a:lstStyle/>
          <a:p>
            <a:r>
              <a:rPr lang="en-GB" sz="2000" b="1">
                <a:solidFill>
                  <a:srgbClr val="FFFFFF"/>
                </a:solidFill>
                <a:latin typeface="Avenir Next LT Pro"/>
              </a:rPr>
              <a:t>Incident Summary</a:t>
            </a:r>
          </a:p>
        </p:txBody>
      </p:sp>
      <p:sp>
        <p:nvSpPr>
          <p:cNvPr id="11" name="Rectangle 10">
            <a:extLst>
              <a:ext uri="{FF2B5EF4-FFF2-40B4-BE49-F238E27FC236}">
                <a16:creationId xmlns:a16="http://schemas.microsoft.com/office/drawing/2014/main" id="{90AD3A9F-E6AF-4ADE-BF70-44FECEC9B8EB}"/>
              </a:ext>
            </a:extLst>
          </p:cNvPr>
          <p:cNvSpPr/>
          <p:nvPr/>
        </p:nvSpPr>
        <p:spPr>
          <a:xfrm>
            <a:off x="1574453" y="1450120"/>
            <a:ext cx="5138077" cy="1231106"/>
          </a:xfrm>
          <a:prstGeom prst="rect">
            <a:avLst/>
          </a:prstGeom>
        </p:spPr>
        <p:txBody>
          <a:bodyPr wrap="square" lIns="91440" tIns="45720" rIns="91440" bIns="45720" anchor="t">
            <a:spAutoFit/>
          </a:bodyPr>
          <a:lstStyle/>
          <a:p>
            <a:pPr algn="r"/>
            <a:r>
              <a:rPr lang="en-GB" sz="1400" b="1">
                <a:solidFill>
                  <a:srgbClr val="2F5496"/>
                </a:solidFill>
                <a:latin typeface="Avenir Next LT Pro"/>
              </a:rPr>
              <a:t>Incidents attended</a:t>
            </a:r>
            <a:r>
              <a:rPr lang="en-GB" sz="1400">
                <a:solidFill>
                  <a:srgbClr val="2F5496"/>
                </a:solidFill>
                <a:latin typeface="Avenir Next LT Pro"/>
              </a:rPr>
              <a:t> </a:t>
            </a:r>
            <a:r>
              <a:rPr lang="en-GB" sz="1200">
                <a:solidFill>
                  <a:srgbClr val="002060"/>
                </a:solidFill>
                <a:latin typeface="Avenir Next LT Pro"/>
              </a:rPr>
              <a:t>+326 </a:t>
            </a:r>
            <a:r>
              <a:rPr lang="en-GB" sz="1200">
                <a:solidFill>
                  <a:schemeClr val="accent1">
                    <a:lumMod val="75000"/>
                  </a:schemeClr>
                </a:solidFill>
                <a:latin typeface="Avenir Next LT Pro"/>
              </a:rPr>
              <a:t>(+3%) vs 2021/2022, and +480 (+4.5%) vs the same period in 2020/21</a:t>
            </a:r>
            <a:r>
              <a:rPr lang="en-GB" sz="1200">
                <a:solidFill>
                  <a:schemeClr val="accent1"/>
                </a:solidFill>
                <a:latin typeface="Avenir Next LT Pro"/>
              </a:rPr>
              <a:t> </a:t>
            </a:r>
          </a:p>
          <a:p>
            <a:pPr algn="r"/>
            <a:r>
              <a:rPr lang="en-GB" sz="1200" i="1">
                <a:solidFill>
                  <a:schemeClr val="accent1">
                    <a:lumMod val="75000"/>
                  </a:schemeClr>
                </a:solidFill>
                <a:latin typeface="Avenir Next LT Pro"/>
              </a:rPr>
              <a:t>The rolling 3-y</a:t>
            </a:r>
            <a:r>
              <a:rPr lang="en-GB" sz="1200" i="1">
                <a:solidFill>
                  <a:srgbClr val="2F5496"/>
                </a:solidFill>
                <a:latin typeface="Avenir Next LT Pro"/>
              </a:rPr>
              <a:t>ear average for incidents (2020/21-2022/23) is </a:t>
            </a:r>
            <a:r>
              <a:rPr lang="en-GB" sz="1200" i="1">
                <a:solidFill>
                  <a:schemeClr val="accent1">
                    <a:lumMod val="75000"/>
                  </a:schemeClr>
                </a:solidFill>
                <a:latin typeface="Avenir Next LT Pro"/>
              </a:rPr>
              <a:t>10,856. </a:t>
            </a:r>
          </a:p>
          <a:p>
            <a:pPr algn="r"/>
            <a:r>
              <a:rPr lang="en-GB" sz="1200" b="1">
                <a:solidFill>
                  <a:schemeClr val="accent1">
                    <a:lumMod val="75000"/>
                  </a:schemeClr>
                </a:solidFill>
                <a:latin typeface="Avenir Next LT Pro"/>
              </a:rPr>
              <a:t>As noted below significant increases in fires (caused by the extreme heatwave), and slight increases in false alarms, have been offset by reductions in Special Service Calls (SSC)</a:t>
            </a:r>
            <a:endParaRPr lang="en-GB" b="1">
              <a:cs typeface="Calibri" panose="020F0502020204030204"/>
            </a:endParaRPr>
          </a:p>
        </p:txBody>
      </p:sp>
      <p:sp>
        <p:nvSpPr>
          <p:cNvPr id="13" name="TextBox 12">
            <a:extLst>
              <a:ext uri="{FF2B5EF4-FFF2-40B4-BE49-F238E27FC236}">
                <a16:creationId xmlns:a16="http://schemas.microsoft.com/office/drawing/2014/main" id="{43654C45-9713-4038-B34B-C9A5185D2F6B}"/>
              </a:ext>
            </a:extLst>
          </p:cNvPr>
          <p:cNvSpPr txBox="1"/>
          <p:nvPr/>
        </p:nvSpPr>
        <p:spPr>
          <a:xfrm>
            <a:off x="-1425" y="5752984"/>
            <a:ext cx="1080330" cy="407338"/>
          </a:xfrm>
          <a:prstGeom prst="rect">
            <a:avLst/>
          </a:prstGeom>
          <a:noFill/>
        </p:spPr>
        <p:txBody>
          <a:bodyPr wrap="square" lIns="91440" tIns="45720" rIns="91440" bIns="45720" rtlCol="0" anchor="t">
            <a:spAutoFit/>
          </a:bodyPr>
          <a:lstStyle/>
          <a:p>
            <a:pPr algn="ctr"/>
            <a:r>
              <a:rPr lang="en-GB" sz="2000" b="1">
                <a:solidFill>
                  <a:srgbClr val="2F5496"/>
                </a:solidFill>
                <a:latin typeface="Avenir Next LT Pro"/>
              </a:rPr>
              <a:t>4,191</a:t>
            </a:r>
          </a:p>
        </p:txBody>
      </p:sp>
      <p:sp>
        <p:nvSpPr>
          <p:cNvPr id="14" name="TextBox 13">
            <a:extLst>
              <a:ext uri="{FF2B5EF4-FFF2-40B4-BE49-F238E27FC236}">
                <a16:creationId xmlns:a16="http://schemas.microsoft.com/office/drawing/2014/main" id="{B7C03A3C-B694-49C4-858B-C4B55ADF6BD6}"/>
              </a:ext>
            </a:extLst>
          </p:cNvPr>
          <p:cNvSpPr txBox="1"/>
          <p:nvPr/>
        </p:nvSpPr>
        <p:spPr>
          <a:xfrm>
            <a:off x="-1425" y="7977132"/>
            <a:ext cx="1159089" cy="407339"/>
          </a:xfrm>
          <a:prstGeom prst="rect">
            <a:avLst/>
          </a:prstGeom>
          <a:noFill/>
        </p:spPr>
        <p:txBody>
          <a:bodyPr wrap="square" lIns="91440" tIns="45720" rIns="91440" bIns="45720" rtlCol="0" anchor="t">
            <a:spAutoFit/>
          </a:bodyPr>
          <a:lstStyle/>
          <a:p>
            <a:pPr algn="ctr"/>
            <a:r>
              <a:rPr lang="en-GB" sz="2000" b="1">
                <a:solidFill>
                  <a:srgbClr val="2F5496"/>
                </a:solidFill>
                <a:latin typeface="Avenir Next LT Pro"/>
              </a:rPr>
              <a:t>3,746</a:t>
            </a:r>
          </a:p>
        </p:txBody>
      </p:sp>
      <p:pic>
        <p:nvPicPr>
          <p:cNvPr id="15" name="Picture 14">
            <a:extLst>
              <a:ext uri="{FF2B5EF4-FFF2-40B4-BE49-F238E27FC236}">
                <a16:creationId xmlns:a16="http://schemas.microsoft.com/office/drawing/2014/main" id="{A93FA4DD-75A9-4777-A61C-A972CD0DD839}"/>
              </a:ext>
            </a:extLst>
          </p:cNvPr>
          <p:cNvPicPr>
            <a:picLocks noChangeAspect="1"/>
          </p:cNvPicPr>
          <p:nvPr/>
        </p:nvPicPr>
        <p:blipFill>
          <a:blip r:embed="rId3"/>
          <a:stretch>
            <a:fillRect/>
          </a:stretch>
        </p:blipFill>
        <p:spPr>
          <a:xfrm>
            <a:off x="1127838" y="3445992"/>
            <a:ext cx="556856" cy="781203"/>
          </a:xfrm>
          <a:prstGeom prst="rect">
            <a:avLst/>
          </a:prstGeom>
        </p:spPr>
      </p:pic>
      <p:grpSp>
        <p:nvGrpSpPr>
          <p:cNvPr id="16" name="Group 15">
            <a:extLst>
              <a:ext uri="{FF2B5EF4-FFF2-40B4-BE49-F238E27FC236}">
                <a16:creationId xmlns:a16="http://schemas.microsoft.com/office/drawing/2014/main" id="{8403A648-5422-4DAC-8BA1-BB65BAD064BB}"/>
              </a:ext>
            </a:extLst>
          </p:cNvPr>
          <p:cNvGrpSpPr/>
          <p:nvPr/>
        </p:nvGrpSpPr>
        <p:grpSpPr>
          <a:xfrm>
            <a:off x="1034432" y="5665481"/>
            <a:ext cx="952171" cy="1024079"/>
            <a:chOff x="-239602" y="2376832"/>
            <a:chExt cx="807447" cy="961864"/>
          </a:xfrm>
        </p:grpSpPr>
        <p:pic>
          <p:nvPicPr>
            <p:cNvPr id="17" name="Picture 16">
              <a:extLst>
                <a:ext uri="{FF2B5EF4-FFF2-40B4-BE49-F238E27FC236}">
                  <a16:creationId xmlns:a16="http://schemas.microsoft.com/office/drawing/2014/main" id="{A5F0A0CA-5BD8-46B8-A387-9E11B3AED411}"/>
                </a:ext>
              </a:extLst>
            </p:cNvPr>
            <p:cNvPicPr>
              <a:picLocks noChangeAspect="1"/>
            </p:cNvPicPr>
            <p:nvPr/>
          </p:nvPicPr>
          <p:blipFill rotWithShape="1">
            <a:blip r:embed="rId4">
              <a:extLst>
                <a:ext uri="{28A0092B-C50C-407E-A947-70E740481C1C}">
                  <a14:useLocalDpi xmlns:a14="http://schemas.microsoft.com/office/drawing/2010/main" val="0"/>
                </a:ext>
              </a:extLst>
            </a:blip>
            <a:srcRect l="14417" t="23851" r="12839" b="22620"/>
            <a:stretch/>
          </p:blipFill>
          <p:spPr>
            <a:xfrm>
              <a:off x="-239602" y="2376832"/>
              <a:ext cx="807447" cy="594160"/>
            </a:xfrm>
            <a:prstGeom prst="rect">
              <a:avLst/>
            </a:prstGeom>
          </p:spPr>
        </p:pic>
        <p:sp>
          <p:nvSpPr>
            <p:cNvPr id="18" name="TextBox 17">
              <a:extLst>
                <a:ext uri="{FF2B5EF4-FFF2-40B4-BE49-F238E27FC236}">
                  <a16:creationId xmlns:a16="http://schemas.microsoft.com/office/drawing/2014/main" id="{A705F179-95B2-4DB2-8B70-4776C68C3B71}"/>
                </a:ext>
              </a:extLst>
            </p:cNvPr>
            <p:cNvSpPr txBox="1"/>
            <p:nvPr/>
          </p:nvSpPr>
          <p:spPr>
            <a:xfrm>
              <a:off x="-83723" y="2561731"/>
              <a:ext cx="540898" cy="776965"/>
            </a:xfrm>
            <a:prstGeom prst="rect">
              <a:avLst/>
            </a:prstGeom>
            <a:noFill/>
          </p:spPr>
          <p:txBody>
            <a:bodyPr wrap="square" rtlCol="0">
              <a:spAutoFit/>
            </a:bodyPr>
            <a:lstStyle/>
            <a:p>
              <a:endParaRPr lang="en-GB" sz="3199"/>
            </a:p>
          </p:txBody>
        </p:sp>
      </p:grpSp>
      <p:sp>
        <p:nvSpPr>
          <p:cNvPr id="20" name="Rectangle 19">
            <a:extLst>
              <a:ext uri="{FF2B5EF4-FFF2-40B4-BE49-F238E27FC236}">
                <a16:creationId xmlns:a16="http://schemas.microsoft.com/office/drawing/2014/main" id="{EE9C1179-C6AA-4C03-A94A-6888DE8B37CB}"/>
              </a:ext>
            </a:extLst>
          </p:cNvPr>
          <p:cNvSpPr/>
          <p:nvPr/>
        </p:nvSpPr>
        <p:spPr>
          <a:xfrm>
            <a:off x="1882352" y="3011877"/>
            <a:ext cx="4888711" cy="1969770"/>
          </a:xfrm>
          <a:prstGeom prst="rect">
            <a:avLst/>
          </a:prstGeom>
        </p:spPr>
        <p:txBody>
          <a:bodyPr wrap="square" lIns="91440" tIns="45720" rIns="91440" bIns="45720" anchor="t">
            <a:spAutoFit/>
          </a:bodyPr>
          <a:lstStyle/>
          <a:p>
            <a:pPr algn="r"/>
            <a:r>
              <a:rPr lang="en-GB" sz="1400" b="1">
                <a:solidFill>
                  <a:schemeClr val="accent1">
                    <a:lumMod val="75000"/>
                  </a:schemeClr>
                </a:solidFill>
                <a:latin typeface="Avenir Next LT Pro"/>
              </a:rPr>
              <a:t>Fires</a:t>
            </a:r>
            <a:r>
              <a:rPr lang="en-GB" sz="1200" b="1">
                <a:solidFill>
                  <a:schemeClr val="accent1">
                    <a:lumMod val="75000"/>
                  </a:schemeClr>
                </a:solidFill>
                <a:latin typeface="Avenir Next LT Pro"/>
              </a:rPr>
              <a:t> </a:t>
            </a:r>
            <a:r>
              <a:rPr lang="en-GB" sz="1200">
                <a:solidFill>
                  <a:schemeClr val="accent1">
                    <a:lumMod val="75000"/>
                  </a:schemeClr>
                </a:solidFill>
                <a:latin typeface="Avenir Next LT Pro"/>
              </a:rPr>
              <a:t>+895 </a:t>
            </a:r>
            <a:r>
              <a:rPr lang="en-GB" sz="1200">
                <a:solidFill>
                  <a:srgbClr val="2F5496"/>
                </a:solidFill>
                <a:latin typeface="Avenir Next LT Pro"/>
              </a:rPr>
              <a:t>(+39%) vs 2021/22</a:t>
            </a:r>
          </a:p>
          <a:p>
            <a:pPr algn="r"/>
            <a:r>
              <a:rPr lang="en-GB" sz="1200" i="1">
                <a:solidFill>
                  <a:srgbClr val="2F5496"/>
                </a:solidFill>
                <a:latin typeface="Avenir Next LT Pro"/>
              </a:rPr>
              <a:t>Three-year rolling average for fire incidents </a:t>
            </a:r>
            <a:r>
              <a:rPr lang="en-GB" sz="1200" i="1">
                <a:solidFill>
                  <a:schemeClr val="accent1">
                    <a:lumMod val="75000"/>
                  </a:schemeClr>
                </a:solidFill>
                <a:latin typeface="Avenir Next LT Pro"/>
              </a:rPr>
              <a:t>is 2,722</a:t>
            </a:r>
          </a:p>
          <a:p>
            <a:pPr algn="r"/>
            <a:endParaRPr lang="en-GB" sz="1200">
              <a:solidFill>
                <a:srgbClr val="2F5496"/>
              </a:solidFill>
              <a:latin typeface="Avenir Next LT Pro"/>
            </a:endParaRPr>
          </a:p>
          <a:p>
            <a:pPr algn="r"/>
            <a:r>
              <a:rPr lang="en-GB" sz="1200">
                <a:solidFill>
                  <a:srgbClr val="2F5496"/>
                </a:solidFill>
                <a:latin typeface="Avenir Next LT Pro"/>
              </a:rPr>
              <a:t>This increase is primarily caused</a:t>
            </a:r>
            <a:r>
              <a:rPr lang="en-GB" sz="1200" b="1">
                <a:solidFill>
                  <a:srgbClr val="2F5496"/>
                </a:solidFill>
                <a:latin typeface="Avenir Next LT Pro"/>
              </a:rPr>
              <a:t> </a:t>
            </a:r>
            <a:r>
              <a:rPr lang="en-GB" sz="1200">
                <a:solidFill>
                  <a:srgbClr val="2F5496"/>
                </a:solidFill>
                <a:latin typeface="Avenir Next LT Pro"/>
              </a:rPr>
              <a:t>by an increase in grass fires (+609, +99%). There was also a large increase </a:t>
            </a:r>
            <a:r>
              <a:rPr lang="en-GB" sz="1200">
                <a:solidFill>
                  <a:schemeClr val="accent1">
                    <a:lumMod val="75000"/>
                  </a:schemeClr>
                </a:solidFill>
                <a:latin typeface="Avenir Next LT Pro"/>
              </a:rPr>
              <a:t>(+44%, +140 incidents</a:t>
            </a:r>
            <a:r>
              <a:rPr lang="en-GB" sz="1200">
                <a:solidFill>
                  <a:srgbClr val="2F5496"/>
                </a:solidFill>
                <a:latin typeface="Avenir Next LT Pro"/>
              </a:rPr>
              <a:t>) in other outdoor fires compared to last year. </a:t>
            </a:r>
          </a:p>
          <a:p>
            <a:pPr algn="r"/>
            <a:r>
              <a:rPr lang="en-GB" sz="1200">
                <a:solidFill>
                  <a:srgbClr val="2F5496"/>
                </a:solidFill>
                <a:latin typeface="Avenir Next LT Pro"/>
              </a:rPr>
              <a:t>This was influenced by a long period of extremely hot and dry conditions and although we issued strong communications, supported by local campaigns, for safer use of BBQs and other behaviour, we still saw high incident volumes. </a:t>
            </a:r>
            <a:endParaRPr lang="en-GB" sz="1200">
              <a:solidFill>
                <a:schemeClr val="accent1">
                  <a:lumMod val="75000"/>
                </a:schemeClr>
              </a:solidFill>
              <a:latin typeface="Avenir Next LT Pro" panose="020B0504020202020204" pitchFamily="34" charset="0"/>
              <a:cs typeface="Arial"/>
            </a:endParaRPr>
          </a:p>
        </p:txBody>
      </p:sp>
      <p:sp>
        <p:nvSpPr>
          <p:cNvPr id="21" name="Rectangle 20">
            <a:extLst>
              <a:ext uri="{FF2B5EF4-FFF2-40B4-BE49-F238E27FC236}">
                <a16:creationId xmlns:a16="http://schemas.microsoft.com/office/drawing/2014/main" id="{16C4110E-4F2D-4742-A32A-120380571DCB}"/>
              </a:ext>
            </a:extLst>
          </p:cNvPr>
          <p:cNvSpPr/>
          <p:nvPr/>
        </p:nvSpPr>
        <p:spPr>
          <a:xfrm>
            <a:off x="1751846" y="5289122"/>
            <a:ext cx="5019217" cy="2339102"/>
          </a:xfrm>
          <a:prstGeom prst="rect">
            <a:avLst/>
          </a:prstGeom>
        </p:spPr>
        <p:txBody>
          <a:bodyPr wrap="square" lIns="91440" tIns="45720" rIns="91440" bIns="45720" anchor="t">
            <a:spAutoFit/>
          </a:bodyPr>
          <a:lstStyle/>
          <a:p>
            <a:pPr algn="r"/>
            <a:r>
              <a:rPr lang="en-GB" sz="1400" b="1">
                <a:solidFill>
                  <a:srgbClr val="2F5496"/>
                </a:solidFill>
                <a:latin typeface="Avenir Next LT Pro"/>
              </a:rPr>
              <a:t>False Alarms </a:t>
            </a:r>
            <a:r>
              <a:rPr lang="en-GB" sz="1200">
                <a:solidFill>
                  <a:srgbClr val="2F5496"/>
                </a:solidFill>
                <a:latin typeface="Avenir Next LT Pro"/>
              </a:rPr>
              <a:t>+</a:t>
            </a:r>
            <a:r>
              <a:rPr lang="en-GB" sz="1200">
                <a:solidFill>
                  <a:schemeClr val="accent1">
                    <a:lumMod val="75000"/>
                  </a:schemeClr>
                </a:solidFill>
                <a:latin typeface="Avenir Next LT Pro"/>
              </a:rPr>
              <a:t>130 (+3.2%) </a:t>
            </a:r>
            <a:r>
              <a:rPr lang="en-GB" sz="1200">
                <a:solidFill>
                  <a:srgbClr val="2F5496"/>
                </a:solidFill>
                <a:latin typeface="Avenir Next LT Pro"/>
              </a:rPr>
              <a:t>vs 2021/22</a:t>
            </a:r>
          </a:p>
          <a:p>
            <a:pPr algn="r"/>
            <a:r>
              <a:rPr lang="en-GB" sz="1200" i="1">
                <a:solidFill>
                  <a:srgbClr val="2F5496"/>
                </a:solidFill>
                <a:latin typeface="Avenir Next LT Pro"/>
              </a:rPr>
              <a:t>Three-year rolling average for false alarms is 4,040.</a:t>
            </a:r>
          </a:p>
          <a:p>
            <a:pPr algn="r"/>
            <a:endParaRPr lang="en-GB" sz="1200">
              <a:solidFill>
                <a:srgbClr val="2F5496"/>
              </a:solidFill>
              <a:latin typeface="Avenir Next LT Pro"/>
            </a:endParaRPr>
          </a:p>
          <a:p>
            <a:pPr algn="r"/>
            <a:r>
              <a:rPr lang="en-GB" sz="1200">
                <a:solidFill>
                  <a:srgbClr val="2F5496"/>
                </a:solidFill>
                <a:latin typeface="Avenir Next LT Pro"/>
              </a:rPr>
              <a:t>This slight increase was influenced by an increase in Apparatus (smoke alarms) for house (single occupancy), up to three stories and sheltered housing – not self contained, but this was mitigated by a large decrease in non-residential alarms. False Alarm Good Intent saw a large increase, this was primarily due to Bonfires and Controlled Burnings. There has also been an increase in malicious calls, primarily concerning non-residential premises. We may see further rises owing to economic factors influencing behaviour changes relating to increased levels of alternative cooking or heating device use. </a:t>
            </a:r>
            <a:endParaRPr lang="en-GB" sz="1200"/>
          </a:p>
        </p:txBody>
      </p:sp>
      <p:sp>
        <p:nvSpPr>
          <p:cNvPr id="22" name="Rectangle 21">
            <a:extLst>
              <a:ext uri="{FF2B5EF4-FFF2-40B4-BE49-F238E27FC236}">
                <a16:creationId xmlns:a16="http://schemas.microsoft.com/office/drawing/2014/main" id="{45470C02-C14F-4515-B3A9-8029A6B6380C}"/>
              </a:ext>
            </a:extLst>
          </p:cNvPr>
          <p:cNvSpPr/>
          <p:nvPr/>
        </p:nvSpPr>
        <p:spPr>
          <a:xfrm>
            <a:off x="1406266" y="7903585"/>
            <a:ext cx="5317674" cy="1415772"/>
          </a:xfrm>
          <a:prstGeom prst="rect">
            <a:avLst/>
          </a:prstGeom>
        </p:spPr>
        <p:txBody>
          <a:bodyPr wrap="square" lIns="91440" tIns="45720" rIns="91440" bIns="45720" anchor="t">
            <a:spAutoFit/>
          </a:bodyPr>
          <a:lstStyle/>
          <a:p>
            <a:pPr algn="r"/>
            <a:r>
              <a:rPr lang="en-GB" sz="1400" b="1">
                <a:solidFill>
                  <a:srgbClr val="2F5496"/>
                </a:solidFill>
                <a:latin typeface="Avenir Next LT Pro"/>
              </a:rPr>
              <a:t>Special Service Calls (SSC</a:t>
            </a:r>
            <a:r>
              <a:rPr lang="en-GB" sz="1400" b="1">
                <a:solidFill>
                  <a:schemeClr val="accent1">
                    <a:lumMod val="75000"/>
                  </a:schemeClr>
                </a:solidFill>
                <a:latin typeface="Avenir Next LT Pro"/>
              </a:rPr>
              <a:t>) </a:t>
            </a:r>
            <a:r>
              <a:rPr lang="en-GB" sz="1200">
                <a:solidFill>
                  <a:schemeClr val="accent1">
                    <a:lumMod val="75000"/>
                  </a:schemeClr>
                </a:solidFill>
                <a:latin typeface="Avenir Next LT Pro"/>
              </a:rPr>
              <a:t>-699 (-15.7%) </a:t>
            </a:r>
            <a:r>
              <a:rPr lang="en-GB" sz="1200">
                <a:solidFill>
                  <a:srgbClr val="2F5496"/>
                </a:solidFill>
                <a:latin typeface="Avenir Next LT Pro"/>
              </a:rPr>
              <a:t>vs 2020/21</a:t>
            </a:r>
          </a:p>
          <a:p>
            <a:pPr algn="r"/>
            <a:r>
              <a:rPr lang="en-GB" sz="1200" i="1">
                <a:solidFill>
                  <a:srgbClr val="2F5496"/>
                </a:solidFill>
                <a:latin typeface="Avenir Next LT Pro"/>
              </a:rPr>
              <a:t>Three-year rolling average for SSCs is 4,095</a:t>
            </a:r>
          </a:p>
          <a:p>
            <a:pPr algn="r"/>
            <a:endParaRPr lang="en-GB" sz="1200">
              <a:solidFill>
                <a:srgbClr val="2F5496"/>
              </a:solidFill>
              <a:latin typeface="Avenir Next LT Pro"/>
            </a:endParaRPr>
          </a:p>
          <a:p>
            <a:pPr algn="r"/>
            <a:r>
              <a:rPr lang="en-GB" sz="1200">
                <a:solidFill>
                  <a:srgbClr val="2F5496"/>
                </a:solidFill>
                <a:latin typeface="Avenir Next LT Pro"/>
              </a:rPr>
              <a:t>This was influenced by a decrease in co-responder calls, due to the easing of the pandemic impact and reduced medical response requests from,  and reduced pressure on, the ambulance service. There was also a slight reduction in RTCs, assisting other agencies and effecting entry/exit.</a:t>
            </a:r>
          </a:p>
        </p:txBody>
      </p:sp>
      <p:sp>
        <p:nvSpPr>
          <p:cNvPr id="45" name="TextBox 44">
            <a:extLst>
              <a:ext uri="{FF2B5EF4-FFF2-40B4-BE49-F238E27FC236}">
                <a16:creationId xmlns:a16="http://schemas.microsoft.com/office/drawing/2014/main" id="{9D3B7D93-9215-4C27-8930-F6AD9805B5EE}"/>
              </a:ext>
            </a:extLst>
          </p:cNvPr>
          <p:cNvSpPr txBox="1"/>
          <p:nvPr/>
        </p:nvSpPr>
        <p:spPr>
          <a:xfrm>
            <a:off x="-294089" y="3743727"/>
            <a:ext cx="1665658" cy="400110"/>
          </a:xfrm>
          <a:prstGeom prst="rect">
            <a:avLst/>
          </a:prstGeom>
          <a:noFill/>
        </p:spPr>
        <p:txBody>
          <a:bodyPr wrap="square" lIns="91440" tIns="45720" rIns="91440" bIns="45720" rtlCol="0" anchor="t">
            <a:spAutoFit/>
          </a:bodyPr>
          <a:lstStyle/>
          <a:p>
            <a:pPr algn="ctr"/>
            <a:r>
              <a:rPr lang="en-GB" sz="2000" b="1">
                <a:solidFill>
                  <a:srgbClr val="2F5496"/>
                </a:solidFill>
                <a:latin typeface="Avenir Next LT Pro"/>
                <a:cs typeface="Calibri" panose="020F0502020204030204" pitchFamily="34" charset="0"/>
              </a:rPr>
              <a:t>3,188</a:t>
            </a:r>
          </a:p>
        </p:txBody>
      </p:sp>
      <p:sp>
        <p:nvSpPr>
          <p:cNvPr id="8" name="TextBox 7">
            <a:extLst>
              <a:ext uri="{FF2B5EF4-FFF2-40B4-BE49-F238E27FC236}">
                <a16:creationId xmlns:a16="http://schemas.microsoft.com/office/drawing/2014/main" id="{E9A8FBCD-3290-4FFB-A8DB-367AD271006A}"/>
              </a:ext>
            </a:extLst>
          </p:cNvPr>
          <p:cNvSpPr txBox="1"/>
          <p:nvPr/>
        </p:nvSpPr>
        <p:spPr>
          <a:xfrm>
            <a:off x="-53104" y="1474211"/>
            <a:ext cx="1449070" cy="400110"/>
          </a:xfrm>
          <a:prstGeom prst="rect">
            <a:avLst/>
          </a:prstGeom>
          <a:noFill/>
        </p:spPr>
        <p:txBody>
          <a:bodyPr wrap="square" rtlCol="0">
            <a:spAutoFit/>
          </a:bodyPr>
          <a:lstStyle/>
          <a:p>
            <a:r>
              <a:rPr lang="en-GB" sz="2000" b="1">
                <a:solidFill>
                  <a:srgbClr val="2F5496"/>
                </a:solidFill>
                <a:latin typeface="Avenir Next LT Pro"/>
              </a:rPr>
              <a:t>11,125</a:t>
            </a:r>
            <a:endParaRPr lang="en-GB" sz="2000">
              <a:solidFill>
                <a:srgbClr val="2F5496"/>
              </a:solidFill>
              <a:latin typeface="Avenir Next LT Pro"/>
            </a:endParaRPr>
          </a:p>
        </p:txBody>
      </p:sp>
      <p:pic>
        <p:nvPicPr>
          <p:cNvPr id="2" name="Picture 2" descr="Icon&#10;&#10;Description automatically generated">
            <a:extLst>
              <a:ext uri="{FF2B5EF4-FFF2-40B4-BE49-F238E27FC236}">
                <a16:creationId xmlns:a16="http://schemas.microsoft.com/office/drawing/2014/main" id="{0D82FA2D-CCF6-2B9F-99CF-A3D4A46A4EF6}"/>
              </a:ext>
            </a:extLst>
          </p:cNvPr>
          <p:cNvPicPr>
            <a:picLocks noChangeAspect="1"/>
          </p:cNvPicPr>
          <p:nvPr/>
        </p:nvPicPr>
        <p:blipFill>
          <a:blip r:embed="rId5"/>
          <a:stretch>
            <a:fillRect/>
          </a:stretch>
        </p:blipFill>
        <p:spPr>
          <a:xfrm>
            <a:off x="1034419" y="1377488"/>
            <a:ext cx="674300" cy="666102"/>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D9030D1F-738D-4137-A323-377C6A0DB0B5}"/>
              </a:ext>
            </a:extLst>
          </p:cNvPr>
          <p:cNvPicPr>
            <a:picLocks noChangeAspect="1"/>
          </p:cNvPicPr>
          <p:nvPr/>
        </p:nvPicPr>
        <p:blipFill>
          <a:blip r:embed="rId6"/>
          <a:stretch>
            <a:fillRect/>
          </a:stretch>
        </p:blipFill>
        <p:spPr>
          <a:xfrm>
            <a:off x="172893" y="144168"/>
            <a:ext cx="1812025" cy="676747"/>
          </a:xfrm>
          <a:prstGeom prst="rect">
            <a:avLst/>
          </a:prstGeom>
        </p:spPr>
      </p:pic>
      <p:pic>
        <p:nvPicPr>
          <p:cNvPr id="5" name="Graphic 4" descr="Medical with solid fill">
            <a:extLst>
              <a:ext uri="{FF2B5EF4-FFF2-40B4-BE49-F238E27FC236}">
                <a16:creationId xmlns:a16="http://schemas.microsoft.com/office/drawing/2014/main" id="{E1D9F448-A0BA-49C3-A641-C135246BD4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230" y="7853070"/>
            <a:ext cx="655464" cy="655464"/>
          </a:xfrm>
          <a:prstGeom prst="rect">
            <a:avLst/>
          </a:prstGeom>
        </p:spPr>
      </p:pic>
    </p:spTree>
    <p:extLst>
      <p:ext uri="{BB962C8B-B14F-4D97-AF65-F5344CB8AC3E}">
        <p14:creationId xmlns:p14="http://schemas.microsoft.com/office/powerpoint/2010/main" val="1684242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992BEF-D68A-2CBF-6BD7-D347184EECC5}"/>
              </a:ext>
            </a:extLst>
          </p:cNvPr>
          <p:cNvSpPr/>
          <p:nvPr/>
        </p:nvSpPr>
        <p:spPr>
          <a:xfrm>
            <a:off x="0" y="1286"/>
            <a:ext cx="6858000" cy="1014469"/>
          </a:xfrm>
          <a:prstGeom prst="rect">
            <a:avLst/>
          </a:prstGeom>
          <a:solidFill>
            <a:srgbClr val="33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10" name="Rectangle 9">
            <a:extLst>
              <a:ext uri="{FF2B5EF4-FFF2-40B4-BE49-F238E27FC236}">
                <a16:creationId xmlns:a16="http://schemas.microsoft.com/office/drawing/2014/main" id="{1FFEB13A-F928-4D34-84FA-A04909C90936}"/>
              </a:ext>
            </a:extLst>
          </p:cNvPr>
          <p:cNvSpPr/>
          <p:nvPr/>
        </p:nvSpPr>
        <p:spPr>
          <a:xfrm>
            <a:off x="2850303" y="291330"/>
            <a:ext cx="3907709" cy="411464"/>
          </a:xfrm>
          <a:prstGeom prst="rect">
            <a:avLst/>
          </a:prstGeom>
        </p:spPr>
        <p:txBody>
          <a:bodyPr wrap="square" lIns="91440" tIns="45720" rIns="91440" bIns="45720" anchor="t">
            <a:spAutoFit/>
          </a:bodyPr>
          <a:lstStyle/>
          <a:p>
            <a:r>
              <a:rPr lang="en-GB" sz="2000" b="1">
                <a:solidFill>
                  <a:srgbClr val="FFFFFF"/>
                </a:solidFill>
                <a:latin typeface="Avenir Next LT Pro"/>
              </a:rPr>
              <a:t>Fatalities &amp; Casualty Summary</a:t>
            </a:r>
          </a:p>
        </p:txBody>
      </p:sp>
      <p:sp>
        <p:nvSpPr>
          <p:cNvPr id="32" name="Rectangle 31">
            <a:extLst>
              <a:ext uri="{FF2B5EF4-FFF2-40B4-BE49-F238E27FC236}">
                <a16:creationId xmlns:a16="http://schemas.microsoft.com/office/drawing/2014/main" id="{4CD8DD6C-4E1D-4335-8C4E-A4BBADE77ACF}"/>
              </a:ext>
            </a:extLst>
          </p:cNvPr>
          <p:cNvSpPr/>
          <p:nvPr/>
        </p:nvSpPr>
        <p:spPr>
          <a:xfrm>
            <a:off x="228621" y="1094592"/>
            <a:ext cx="6595897" cy="338554"/>
          </a:xfrm>
          <a:prstGeom prst="rect">
            <a:avLst/>
          </a:prstGeom>
        </p:spPr>
        <p:txBody>
          <a:bodyPr wrap="square" lIns="91440" tIns="45720" rIns="91440" bIns="45720" anchor="t">
            <a:spAutoFit/>
          </a:bodyPr>
          <a:lstStyle/>
          <a:p>
            <a:pPr algn="ctr"/>
            <a:r>
              <a:rPr lang="en-GB" sz="1600" b="1">
                <a:solidFill>
                  <a:srgbClr val="2F5496"/>
                </a:solidFill>
                <a:latin typeface="Avenir Next LT Pro"/>
              </a:rPr>
              <a:t>Fire fatalities &amp; casualties by all incident types</a:t>
            </a:r>
          </a:p>
        </p:txBody>
      </p:sp>
      <p:sp>
        <p:nvSpPr>
          <p:cNvPr id="42" name="Rectangle 41">
            <a:extLst>
              <a:ext uri="{FF2B5EF4-FFF2-40B4-BE49-F238E27FC236}">
                <a16:creationId xmlns:a16="http://schemas.microsoft.com/office/drawing/2014/main" id="{2C640303-1648-42A5-8F93-919E07BFFBAB}"/>
              </a:ext>
            </a:extLst>
          </p:cNvPr>
          <p:cNvSpPr/>
          <p:nvPr/>
        </p:nvSpPr>
        <p:spPr>
          <a:xfrm>
            <a:off x="331242" y="5804767"/>
            <a:ext cx="2991461" cy="1261884"/>
          </a:xfrm>
          <a:prstGeom prst="rect">
            <a:avLst/>
          </a:prstGeom>
        </p:spPr>
        <p:txBody>
          <a:bodyPr wrap="square" lIns="91440" tIns="45720" rIns="91440" bIns="45720" anchor="t">
            <a:spAutoFit/>
          </a:bodyPr>
          <a:lstStyle/>
          <a:p>
            <a:pPr algn="r"/>
            <a:r>
              <a:rPr lang="en-GB" sz="1600" b="1">
                <a:solidFill>
                  <a:srgbClr val="2F5496"/>
                </a:solidFill>
                <a:latin typeface="Avenir Next LT Pro"/>
              </a:rPr>
              <a:t>39 fire casualties </a:t>
            </a:r>
          </a:p>
          <a:p>
            <a:pPr algn="r"/>
            <a:r>
              <a:rPr lang="en-GB" sz="1200" i="1">
                <a:solidFill>
                  <a:srgbClr val="2F5496"/>
                </a:solidFill>
                <a:latin typeface="Avenir Next LT Pro"/>
              </a:rPr>
              <a:t>62% male, 17% related to cooking</a:t>
            </a:r>
          </a:p>
          <a:p>
            <a:pPr algn="r"/>
            <a:r>
              <a:rPr lang="en-GB" sz="1200" i="1">
                <a:solidFill>
                  <a:srgbClr val="2F5496"/>
                </a:solidFill>
                <a:latin typeface="Avenir Next LT Pro"/>
              </a:rPr>
              <a:t>36% female, 0% related to cooking</a:t>
            </a:r>
          </a:p>
          <a:p>
            <a:pPr algn="r"/>
            <a:r>
              <a:rPr lang="en-GB" sz="1200" b="1">
                <a:solidFill>
                  <a:srgbClr val="2F5496"/>
                </a:solidFill>
                <a:latin typeface="Avenir Next LT Pro"/>
              </a:rPr>
              <a:t>Down 39% </a:t>
            </a:r>
            <a:r>
              <a:rPr lang="en-GB" sz="1200">
                <a:solidFill>
                  <a:srgbClr val="2F5496"/>
                </a:solidFill>
                <a:latin typeface="Avenir Next LT Pro"/>
              </a:rPr>
              <a:t>from 64 in 2021/22</a:t>
            </a:r>
          </a:p>
          <a:p>
            <a:pPr algn="r"/>
            <a:r>
              <a:rPr lang="en-GB" sz="1200">
                <a:solidFill>
                  <a:srgbClr val="2F5496"/>
                </a:solidFill>
                <a:latin typeface="Avenir Next LT Pro"/>
              </a:rPr>
              <a:t>vs a 3-year average of 48 </a:t>
            </a:r>
          </a:p>
          <a:p>
            <a:pPr algn="r"/>
            <a:r>
              <a:rPr lang="en-GB" sz="1200">
                <a:solidFill>
                  <a:srgbClr val="2F5496"/>
                </a:solidFill>
                <a:latin typeface="Avenir Next LT Pro"/>
              </a:rPr>
              <a:t>vs a  5-year average of 50</a:t>
            </a:r>
            <a:endParaRPr lang="en-GB" sz="1100">
              <a:solidFill>
                <a:srgbClr val="2F5496"/>
              </a:solidFill>
              <a:highlight>
                <a:srgbClr val="FFFF00"/>
              </a:highlight>
              <a:latin typeface="Avenir Next LT Pro"/>
            </a:endParaRPr>
          </a:p>
        </p:txBody>
      </p:sp>
      <p:sp>
        <p:nvSpPr>
          <p:cNvPr id="43" name="Rectangle 42">
            <a:extLst>
              <a:ext uri="{FF2B5EF4-FFF2-40B4-BE49-F238E27FC236}">
                <a16:creationId xmlns:a16="http://schemas.microsoft.com/office/drawing/2014/main" id="{705F5CD9-35F7-4D59-8909-B896D55D3494}"/>
              </a:ext>
            </a:extLst>
          </p:cNvPr>
          <p:cNvSpPr/>
          <p:nvPr/>
        </p:nvSpPr>
        <p:spPr>
          <a:xfrm>
            <a:off x="347426" y="7546041"/>
            <a:ext cx="2560936" cy="677108"/>
          </a:xfrm>
          <a:prstGeom prst="rect">
            <a:avLst/>
          </a:prstGeom>
        </p:spPr>
        <p:txBody>
          <a:bodyPr wrap="square" lIns="91440" tIns="45720" rIns="91440" bIns="45720" anchor="t">
            <a:spAutoFit/>
          </a:bodyPr>
          <a:lstStyle/>
          <a:p>
            <a:pPr algn="r"/>
            <a:r>
              <a:rPr lang="en-GB" sz="1400" b="1">
                <a:solidFill>
                  <a:srgbClr val="2F5496"/>
                </a:solidFill>
                <a:latin typeface="Avenir Next LT Pro"/>
              </a:rPr>
              <a:t>197 RTC casualties</a:t>
            </a:r>
          </a:p>
          <a:p>
            <a:pPr algn="r"/>
            <a:r>
              <a:rPr lang="en-GB" sz="1200">
                <a:solidFill>
                  <a:srgbClr val="2F5496"/>
                </a:solidFill>
                <a:latin typeface="Avenir Next LT Pro"/>
              </a:rPr>
              <a:t>-12% vs the 3-year average of 2</a:t>
            </a:r>
            <a:r>
              <a:rPr lang="en-GB" sz="1200">
                <a:solidFill>
                  <a:schemeClr val="accent1">
                    <a:lumMod val="75000"/>
                  </a:schemeClr>
                </a:solidFill>
                <a:latin typeface="Avenir Next LT Pro"/>
              </a:rPr>
              <a:t>23 </a:t>
            </a:r>
          </a:p>
          <a:p>
            <a:pPr algn="r"/>
            <a:r>
              <a:rPr lang="en-GB" sz="1200">
                <a:solidFill>
                  <a:schemeClr val="accent1">
                    <a:lumMod val="75000"/>
                  </a:schemeClr>
                </a:solidFill>
                <a:latin typeface="Avenir Next LT Pro"/>
              </a:rPr>
              <a:t>-16% vs the 5-year average of 234 </a:t>
            </a:r>
          </a:p>
        </p:txBody>
      </p:sp>
      <p:sp>
        <p:nvSpPr>
          <p:cNvPr id="44" name="Rectangle 43">
            <a:extLst>
              <a:ext uri="{FF2B5EF4-FFF2-40B4-BE49-F238E27FC236}">
                <a16:creationId xmlns:a16="http://schemas.microsoft.com/office/drawing/2014/main" id="{9598019D-903C-4542-94F2-9472525ED438}"/>
              </a:ext>
            </a:extLst>
          </p:cNvPr>
          <p:cNvSpPr/>
          <p:nvPr/>
        </p:nvSpPr>
        <p:spPr>
          <a:xfrm>
            <a:off x="569846" y="8703190"/>
            <a:ext cx="2620913" cy="861774"/>
          </a:xfrm>
          <a:prstGeom prst="rect">
            <a:avLst/>
          </a:prstGeom>
        </p:spPr>
        <p:txBody>
          <a:bodyPr wrap="square" lIns="91440" tIns="45720" rIns="91440" bIns="45720" anchor="t">
            <a:spAutoFit/>
          </a:bodyPr>
          <a:lstStyle/>
          <a:p>
            <a:pPr algn="r"/>
            <a:r>
              <a:rPr lang="en-GB" sz="1400" b="1">
                <a:solidFill>
                  <a:srgbClr val="2F5496"/>
                </a:solidFill>
                <a:latin typeface="Avenir Next LT Pro"/>
              </a:rPr>
              <a:t>104 SSC casualties </a:t>
            </a:r>
          </a:p>
          <a:p>
            <a:pPr algn="r"/>
            <a:r>
              <a:rPr lang="en-GB" sz="1200">
                <a:solidFill>
                  <a:srgbClr val="2F5496"/>
                </a:solidFill>
                <a:latin typeface="Avenir Next LT Pro"/>
              </a:rPr>
              <a:t>-15% vs the 3-year average of </a:t>
            </a:r>
            <a:r>
              <a:rPr lang="en-GB" sz="1200">
                <a:solidFill>
                  <a:schemeClr val="accent1">
                    <a:lumMod val="75000"/>
                  </a:schemeClr>
                </a:solidFill>
                <a:latin typeface="Avenir Next LT Pro"/>
              </a:rPr>
              <a:t>122</a:t>
            </a:r>
            <a:r>
              <a:rPr lang="en-GB" sz="1200">
                <a:solidFill>
                  <a:srgbClr val="2F5496"/>
                </a:solidFill>
                <a:latin typeface="Avenir Next LT Pro"/>
              </a:rPr>
              <a:t> </a:t>
            </a:r>
          </a:p>
          <a:p>
            <a:pPr algn="r"/>
            <a:r>
              <a:rPr lang="en-GB" sz="1200">
                <a:solidFill>
                  <a:srgbClr val="2F5496"/>
                </a:solidFill>
                <a:latin typeface="Avenir Next LT Pro"/>
              </a:rPr>
              <a:t>-20% vs a  5-year average </a:t>
            </a:r>
            <a:r>
              <a:rPr lang="en-GB" sz="1200">
                <a:solidFill>
                  <a:schemeClr val="accent1">
                    <a:lumMod val="75000"/>
                  </a:schemeClr>
                </a:solidFill>
                <a:latin typeface="Avenir Next LT Pro"/>
              </a:rPr>
              <a:t>of 131</a:t>
            </a:r>
          </a:p>
          <a:p>
            <a:pPr algn="r"/>
            <a:endParaRPr lang="en-GB" sz="1200">
              <a:solidFill>
                <a:srgbClr val="2F5496"/>
              </a:solidFill>
              <a:highlight>
                <a:srgbClr val="FFFF00"/>
              </a:highlight>
              <a:latin typeface="Avenir Next LT Pro"/>
            </a:endParaRPr>
          </a:p>
        </p:txBody>
      </p:sp>
      <p:sp>
        <p:nvSpPr>
          <p:cNvPr id="50" name="TextBox 49">
            <a:extLst>
              <a:ext uri="{FF2B5EF4-FFF2-40B4-BE49-F238E27FC236}">
                <a16:creationId xmlns:a16="http://schemas.microsoft.com/office/drawing/2014/main" id="{E8E1CA4F-5E91-49CB-A04E-58906639E245}"/>
              </a:ext>
            </a:extLst>
          </p:cNvPr>
          <p:cNvSpPr txBox="1"/>
          <p:nvPr/>
        </p:nvSpPr>
        <p:spPr>
          <a:xfrm>
            <a:off x="44017" y="1561489"/>
            <a:ext cx="1784358" cy="553998"/>
          </a:xfrm>
          <a:prstGeom prst="rect">
            <a:avLst/>
          </a:prstGeom>
          <a:noFill/>
        </p:spPr>
        <p:txBody>
          <a:bodyPr wrap="square" lIns="91441" tIns="45720" rIns="91441" bIns="45720" rtlCol="0" anchor="t">
            <a:spAutoFit/>
          </a:bodyPr>
          <a:lstStyle/>
          <a:p>
            <a:r>
              <a:rPr lang="en-US" sz="1600" b="1">
                <a:solidFill>
                  <a:srgbClr val="2F5496"/>
                </a:solidFill>
                <a:latin typeface="Avenir Next LT Pro"/>
              </a:rPr>
              <a:t>3 fire fatalities</a:t>
            </a:r>
            <a:endParaRPr lang="en-GB" sz="1200">
              <a:solidFill>
                <a:srgbClr val="2F5496"/>
              </a:solidFill>
              <a:latin typeface="Avenir Next LT Pro"/>
            </a:endParaRPr>
          </a:p>
          <a:p>
            <a:endParaRPr lang="en-US" sz="1400" b="1">
              <a:solidFill>
                <a:srgbClr val="2F5496"/>
              </a:solidFill>
              <a:highlight>
                <a:srgbClr val="FFFF00"/>
              </a:highlight>
              <a:latin typeface="Avenir Next LT Pro"/>
            </a:endParaRPr>
          </a:p>
        </p:txBody>
      </p:sp>
      <p:sp>
        <p:nvSpPr>
          <p:cNvPr id="24" name="TextBox 23">
            <a:extLst>
              <a:ext uri="{FF2B5EF4-FFF2-40B4-BE49-F238E27FC236}">
                <a16:creationId xmlns:a16="http://schemas.microsoft.com/office/drawing/2014/main" id="{9BCD7C3A-1714-4823-895F-3F461F42DA79}"/>
              </a:ext>
            </a:extLst>
          </p:cNvPr>
          <p:cNvSpPr txBox="1"/>
          <p:nvPr/>
        </p:nvSpPr>
        <p:spPr>
          <a:xfrm>
            <a:off x="228621" y="3655978"/>
            <a:ext cx="6456268" cy="830997"/>
          </a:xfrm>
          <a:prstGeom prst="rect">
            <a:avLst/>
          </a:prstGeom>
          <a:solidFill>
            <a:schemeClr val="accent5">
              <a:lumMod val="20000"/>
              <a:lumOff val="80000"/>
            </a:schemeClr>
          </a:solidFill>
        </p:spPr>
        <p:txBody>
          <a:bodyPr wrap="square">
            <a:spAutoFit/>
          </a:bodyPr>
          <a:lstStyle/>
          <a:p>
            <a:pPr algn="just"/>
            <a:r>
              <a:rPr lang="en-US" sz="1200">
                <a:solidFill>
                  <a:srgbClr val="2F5496"/>
                </a:solidFill>
                <a:latin typeface="Avenir Next LT Pro"/>
              </a:rPr>
              <a:t>The pandemic has also exacerbated risk factors,  such as health, finances and </a:t>
            </a:r>
            <a:r>
              <a:rPr lang="en-GB" sz="1200">
                <a:solidFill>
                  <a:srgbClr val="2F5496"/>
                </a:solidFill>
                <a:latin typeface="Avenir Next LT Pro"/>
              </a:rPr>
              <a:t>behaviour</a:t>
            </a:r>
            <a:r>
              <a:rPr lang="en-US" sz="1200">
                <a:solidFill>
                  <a:srgbClr val="2F5496"/>
                </a:solidFill>
                <a:latin typeface="Avenir Next LT Pro"/>
              </a:rPr>
              <a:t> changes (alternative sources of fuel, heating and lighting); these will be intensified by the current financial climate with additional pressures expected following the October 2022 energy price increase.</a:t>
            </a:r>
          </a:p>
        </p:txBody>
      </p:sp>
      <p:pic>
        <p:nvPicPr>
          <p:cNvPr id="28" name="Picture 27">
            <a:extLst>
              <a:ext uri="{FF2B5EF4-FFF2-40B4-BE49-F238E27FC236}">
                <a16:creationId xmlns:a16="http://schemas.microsoft.com/office/drawing/2014/main" id="{0C5E5C54-7B52-48DF-84DB-71A2BF38C8A9}"/>
              </a:ext>
            </a:extLst>
          </p:cNvPr>
          <p:cNvPicPr>
            <a:picLocks noChangeAspect="1"/>
          </p:cNvPicPr>
          <p:nvPr/>
        </p:nvPicPr>
        <p:blipFill>
          <a:blip r:embed="rId3"/>
          <a:stretch>
            <a:fillRect/>
          </a:stretch>
        </p:blipFill>
        <p:spPr>
          <a:xfrm>
            <a:off x="574375" y="1083360"/>
            <a:ext cx="323247" cy="453477"/>
          </a:xfrm>
          <a:prstGeom prst="rect">
            <a:avLst/>
          </a:prstGeom>
        </p:spPr>
      </p:pic>
      <p:sp>
        <p:nvSpPr>
          <p:cNvPr id="30" name="TextBox 29">
            <a:extLst>
              <a:ext uri="{FF2B5EF4-FFF2-40B4-BE49-F238E27FC236}">
                <a16:creationId xmlns:a16="http://schemas.microsoft.com/office/drawing/2014/main" id="{41B4514C-05C8-4797-943F-F54A9948C154}"/>
              </a:ext>
            </a:extLst>
          </p:cNvPr>
          <p:cNvSpPr txBox="1"/>
          <p:nvPr/>
        </p:nvSpPr>
        <p:spPr>
          <a:xfrm>
            <a:off x="1574800" y="1451685"/>
            <a:ext cx="5283200" cy="1200329"/>
          </a:xfrm>
          <a:prstGeom prst="rect">
            <a:avLst/>
          </a:prstGeom>
          <a:noFill/>
        </p:spPr>
        <p:txBody>
          <a:bodyPr wrap="square" lIns="91440" tIns="45720" rIns="91440" bIns="45720" anchor="t">
            <a:spAutoFit/>
          </a:bodyPr>
          <a:lstStyle/>
          <a:p>
            <a:r>
              <a:rPr lang="en-US" sz="1200">
                <a:solidFill>
                  <a:srgbClr val="2F5496"/>
                </a:solidFill>
                <a:latin typeface="Avenir Next LT Pro"/>
              </a:rPr>
              <a:t>3 fire fatalities</a:t>
            </a:r>
            <a:r>
              <a:rPr lang="en-GB" sz="1200">
                <a:solidFill>
                  <a:srgbClr val="2F5496"/>
                </a:solidFill>
                <a:latin typeface="Avenir Next LT Pro"/>
              </a:rPr>
              <a:t> were recorded on IRS this year vs 2 in the previous year. Two out of the three recorded fatalities were aged 70 plus and were likely caused by smoking materials. Both fatalities had mobility issues. The third fatality was 60 plus and had cognitive impairment issues with the fire likely being caused by an electrical fault. I</a:t>
            </a:r>
            <a:r>
              <a:rPr lang="en-GB" sz="1200" b="0" i="0" u="none" strike="noStrike">
                <a:solidFill>
                  <a:srgbClr val="2F5496"/>
                </a:solidFill>
                <a:effectLst/>
                <a:latin typeface="Avenir Next LT Pro" panose="020B0504020202020204" pitchFamily="34" charset="0"/>
              </a:rPr>
              <a:t>t is important to note that two additional fatalities still require coroners fire death confirmation.</a:t>
            </a:r>
            <a:r>
              <a:rPr lang="en-GB" sz="1200" b="0" i="0">
                <a:solidFill>
                  <a:srgbClr val="000000"/>
                </a:solidFill>
                <a:effectLst/>
                <a:latin typeface="Avenir Next LT Pro" panose="020B0504020202020204" pitchFamily="34" charset="0"/>
              </a:rPr>
              <a:t>​</a:t>
            </a:r>
            <a:endParaRPr lang="en-GB" sz="1200">
              <a:solidFill>
                <a:srgbClr val="FF0000"/>
              </a:solidFill>
              <a:highlight>
                <a:srgbClr val="FFFF00"/>
              </a:highlight>
              <a:latin typeface="Avenir Next LT Pro"/>
            </a:endParaRPr>
          </a:p>
        </p:txBody>
      </p:sp>
      <p:sp>
        <p:nvSpPr>
          <p:cNvPr id="31" name="TextBox 30">
            <a:extLst>
              <a:ext uri="{FF2B5EF4-FFF2-40B4-BE49-F238E27FC236}">
                <a16:creationId xmlns:a16="http://schemas.microsoft.com/office/drawing/2014/main" id="{B6A231D6-8259-44B2-B887-61787078055F}"/>
              </a:ext>
            </a:extLst>
          </p:cNvPr>
          <p:cNvSpPr txBox="1"/>
          <p:nvPr/>
        </p:nvSpPr>
        <p:spPr>
          <a:xfrm>
            <a:off x="44018" y="1838222"/>
            <a:ext cx="1382948" cy="769441"/>
          </a:xfrm>
          <a:prstGeom prst="rect">
            <a:avLst/>
          </a:prstGeom>
          <a:noFill/>
        </p:spPr>
        <p:txBody>
          <a:bodyPr wrap="square">
            <a:spAutoFit/>
          </a:bodyPr>
          <a:lstStyle/>
          <a:p>
            <a:r>
              <a:rPr lang="en-US" sz="1100">
                <a:solidFill>
                  <a:srgbClr val="2F5496"/>
                </a:solidFill>
                <a:latin typeface="Avenir Next LT Pro"/>
              </a:rPr>
              <a:t>vs a three (and five) year average of </a:t>
            </a:r>
            <a:r>
              <a:rPr lang="en-US" sz="1100" b="1">
                <a:solidFill>
                  <a:srgbClr val="2F5496"/>
                </a:solidFill>
                <a:latin typeface="Avenir Next LT Pro"/>
              </a:rPr>
              <a:t>3 fatalities</a:t>
            </a:r>
            <a:r>
              <a:rPr lang="en-US" sz="1100">
                <a:solidFill>
                  <a:srgbClr val="2F5496"/>
                </a:solidFill>
                <a:latin typeface="Avenir Next LT Pro"/>
              </a:rPr>
              <a:t> per financial year</a:t>
            </a:r>
          </a:p>
        </p:txBody>
      </p:sp>
      <p:sp>
        <p:nvSpPr>
          <p:cNvPr id="33" name="TextBox 32">
            <a:extLst>
              <a:ext uri="{FF2B5EF4-FFF2-40B4-BE49-F238E27FC236}">
                <a16:creationId xmlns:a16="http://schemas.microsoft.com/office/drawing/2014/main" id="{A1F63240-511A-4690-9B60-41DA88775030}"/>
              </a:ext>
            </a:extLst>
          </p:cNvPr>
          <p:cNvSpPr txBox="1"/>
          <p:nvPr/>
        </p:nvSpPr>
        <p:spPr>
          <a:xfrm>
            <a:off x="80828" y="2770769"/>
            <a:ext cx="6668795" cy="646331"/>
          </a:xfrm>
          <a:prstGeom prst="rect">
            <a:avLst/>
          </a:prstGeom>
          <a:noFill/>
        </p:spPr>
        <p:txBody>
          <a:bodyPr wrap="square" lIns="91440" tIns="45720" rIns="91440" bIns="45720" anchor="t">
            <a:spAutoFit/>
          </a:bodyPr>
          <a:lstStyle/>
          <a:p>
            <a:r>
              <a:rPr lang="en-GB" sz="1200">
                <a:solidFill>
                  <a:srgbClr val="2F5496"/>
                </a:solidFill>
                <a:latin typeface="Avenir Next LT Pro"/>
              </a:rPr>
              <a:t>The national trend has seen a decrease in fire-fatalities year-on-year since April 2017 to March 2021, from 338 to 237.  However, this figure has increased to 273 in April 2021 to March 2022 (+15%). The Home Office have not yet provided any figures for 2022/23.</a:t>
            </a:r>
          </a:p>
        </p:txBody>
      </p:sp>
      <p:cxnSp>
        <p:nvCxnSpPr>
          <p:cNvPr id="9" name="Straight Connector 8">
            <a:extLst>
              <a:ext uri="{FF2B5EF4-FFF2-40B4-BE49-F238E27FC236}">
                <a16:creationId xmlns:a16="http://schemas.microsoft.com/office/drawing/2014/main" id="{8204D84A-AD4C-4DBA-96DD-82BBD95FFBD7}"/>
              </a:ext>
            </a:extLst>
          </p:cNvPr>
          <p:cNvCxnSpPr/>
          <p:nvPr/>
        </p:nvCxnSpPr>
        <p:spPr>
          <a:xfrm>
            <a:off x="292121" y="2699358"/>
            <a:ext cx="6286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9CF76EB-8852-4372-9C78-9D853DE1267D}"/>
              </a:ext>
            </a:extLst>
          </p:cNvPr>
          <p:cNvCxnSpPr/>
          <p:nvPr/>
        </p:nvCxnSpPr>
        <p:spPr>
          <a:xfrm>
            <a:off x="304820" y="3495750"/>
            <a:ext cx="6286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0388999-0F8C-42FC-AB6A-CE6A78821313}"/>
              </a:ext>
            </a:extLst>
          </p:cNvPr>
          <p:cNvCxnSpPr/>
          <p:nvPr/>
        </p:nvCxnSpPr>
        <p:spPr>
          <a:xfrm>
            <a:off x="319353" y="5582540"/>
            <a:ext cx="6286479" cy="0"/>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BACACE7D-9F94-49EB-8260-D75B758E70AB}"/>
              </a:ext>
            </a:extLst>
          </p:cNvPr>
          <p:cNvPicPr>
            <a:picLocks noChangeAspect="1"/>
          </p:cNvPicPr>
          <p:nvPr/>
        </p:nvPicPr>
        <p:blipFill>
          <a:blip r:embed="rId3"/>
          <a:stretch>
            <a:fillRect/>
          </a:stretch>
        </p:blipFill>
        <p:spPr>
          <a:xfrm>
            <a:off x="243194" y="5981933"/>
            <a:ext cx="401410" cy="563131"/>
          </a:xfrm>
          <a:prstGeom prst="rect">
            <a:avLst/>
          </a:prstGeom>
        </p:spPr>
      </p:pic>
      <p:sp>
        <p:nvSpPr>
          <p:cNvPr id="40" name="TextBox 39">
            <a:extLst>
              <a:ext uri="{FF2B5EF4-FFF2-40B4-BE49-F238E27FC236}">
                <a16:creationId xmlns:a16="http://schemas.microsoft.com/office/drawing/2014/main" id="{96D32A5C-8E8B-4CAF-B9FF-05D10E6E2F9E}"/>
              </a:ext>
            </a:extLst>
          </p:cNvPr>
          <p:cNvSpPr txBox="1"/>
          <p:nvPr/>
        </p:nvSpPr>
        <p:spPr>
          <a:xfrm>
            <a:off x="3421004" y="5886081"/>
            <a:ext cx="3263885" cy="1200329"/>
          </a:xfrm>
          <a:prstGeom prst="rect">
            <a:avLst/>
          </a:prstGeom>
          <a:solidFill>
            <a:schemeClr val="accent5">
              <a:lumMod val="20000"/>
              <a:lumOff val="80000"/>
            </a:schemeClr>
          </a:solidFill>
        </p:spPr>
        <p:txBody>
          <a:bodyPr wrap="square">
            <a:spAutoFit/>
          </a:bodyPr>
          <a:lstStyle/>
          <a:p>
            <a:pPr algn="just"/>
            <a:r>
              <a:rPr lang="en-US" sz="1200">
                <a:solidFill>
                  <a:schemeClr val="accent1">
                    <a:lumMod val="75000"/>
                  </a:schemeClr>
                </a:solidFill>
                <a:latin typeface="Avenir Next LT Pro"/>
              </a:rPr>
              <a:t>44% (17) of casualties were given first aid at the scene. This was followed by 36% (14) who went to hospital with injuries that appeared slight. Combustibles and heat source being brought together accidentally was the main cause of fire casualties, 18%.</a:t>
            </a:r>
          </a:p>
        </p:txBody>
      </p:sp>
      <p:sp>
        <p:nvSpPr>
          <p:cNvPr id="41" name="TextBox 40">
            <a:extLst>
              <a:ext uri="{FF2B5EF4-FFF2-40B4-BE49-F238E27FC236}">
                <a16:creationId xmlns:a16="http://schemas.microsoft.com/office/drawing/2014/main" id="{318109CA-80F7-4F56-8E51-F8C94795A4F1}"/>
              </a:ext>
            </a:extLst>
          </p:cNvPr>
          <p:cNvSpPr txBox="1"/>
          <p:nvPr/>
        </p:nvSpPr>
        <p:spPr>
          <a:xfrm>
            <a:off x="2945283" y="7508886"/>
            <a:ext cx="3739606" cy="830997"/>
          </a:xfrm>
          <a:prstGeom prst="rect">
            <a:avLst/>
          </a:prstGeom>
          <a:solidFill>
            <a:schemeClr val="accent5">
              <a:lumMod val="20000"/>
              <a:lumOff val="80000"/>
            </a:schemeClr>
          </a:solidFill>
        </p:spPr>
        <p:txBody>
          <a:bodyPr wrap="square" lIns="91440" tIns="45720" rIns="91440" bIns="45720" anchor="t">
            <a:spAutoFit/>
          </a:bodyPr>
          <a:lstStyle>
            <a:defPPr>
              <a:defRPr lang="en-US"/>
            </a:defPPr>
            <a:lvl1pPr>
              <a:defRPr sz="1200">
                <a:solidFill>
                  <a:srgbClr val="2F5496"/>
                </a:solidFill>
                <a:latin typeface="Avenir Next LT Pro"/>
              </a:defRPr>
            </a:lvl1pPr>
          </a:lstStyle>
          <a:p>
            <a:pPr algn="just"/>
            <a:r>
              <a:rPr lang="en-GB"/>
              <a:t>Analysis over a 5-year period shows the majority of RTC casualties were male (55%) and within the 17–40-year-old age range. 63% of these injuries were ‘slight’ over the 5-year period.</a:t>
            </a:r>
          </a:p>
        </p:txBody>
      </p:sp>
      <p:sp>
        <p:nvSpPr>
          <p:cNvPr id="46" name="TextBox 45">
            <a:extLst>
              <a:ext uri="{FF2B5EF4-FFF2-40B4-BE49-F238E27FC236}">
                <a16:creationId xmlns:a16="http://schemas.microsoft.com/office/drawing/2014/main" id="{367BD4C7-AE3E-4C1E-91DC-5AD22FC9D182}"/>
              </a:ext>
            </a:extLst>
          </p:cNvPr>
          <p:cNvSpPr txBox="1"/>
          <p:nvPr/>
        </p:nvSpPr>
        <p:spPr>
          <a:xfrm>
            <a:off x="3423010" y="8778543"/>
            <a:ext cx="3261879" cy="646331"/>
          </a:xfrm>
          <a:prstGeom prst="rect">
            <a:avLst/>
          </a:prstGeom>
          <a:solidFill>
            <a:schemeClr val="accent5">
              <a:lumMod val="20000"/>
              <a:lumOff val="80000"/>
            </a:schemeClr>
          </a:solidFill>
        </p:spPr>
        <p:txBody>
          <a:bodyPr wrap="square">
            <a:spAutoFit/>
          </a:bodyPr>
          <a:lstStyle>
            <a:defPPr>
              <a:defRPr lang="en-US"/>
            </a:defPPr>
            <a:lvl1pPr>
              <a:defRPr sz="1200">
                <a:solidFill>
                  <a:srgbClr val="2F5496"/>
                </a:solidFill>
                <a:latin typeface="Avenir Next LT Pro"/>
              </a:defRPr>
            </a:lvl1pPr>
          </a:lstStyle>
          <a:p>
            <a:pPr algn="r"/>
            <a:r>
              <a:rPr lang="en-GB" sz="1200">
                <a:solidFill>
                  <a:srgbClr val="2F5496"/>
                </a:solidFill>
                <a:latin typeface="Avenir Next LT Pro"/>
              </a:rPr>
              <a:t>-24% vs April – September 2021</a:t>
            </a:r>
          </a:p>
          <a:p>
            <a:pPr algn="r"/>
            <a:r>
              <a:rPr lang="en-GB" sz="1200">
                <a:solidFill>
                  <a:srgbClr val="2F5496"/>
                </a:solidFill>
                <a:latin typeface="Avenir Next LT Pro"/>
              </a:rPr>
              <a:t>Influenced by a 19% decrease in assisting other agencies (52 to 42)</a:t>
            </a:r>
          </a:p>
        </p:txBody>
      </p:sp>
      <p:pic>
        <p:nvPicPr>
          <p:cNvPr id="47" name="Picture 46">
            <a:extLst>
              <a:ext uri="{FF2B5EF4-FFF2-40B4-BE49-F238E27FC236}">
                <a16:creationId xmlns:a16="http://schemas.microsoft.com/office/drawing/2014/main" id="{4982532B-4E35-459F-A370-8E37E2A880AE}"/>
              </a:ext>
            </a:extLst>
          </p:cNvPr>
          <p:cNvPicPr>
            <a:picLocks noChangeAspect="1"/>
          </p:cNvPicPr>
          <p:nvPr/>
        </p:nvPicPr>
        <p:blipFill rotWithShape="1">
          <a:blip r:embed="rId4">
            <a:extLst>
              <a:ext uri="{28A0092B-C50C-407E-A947-70E740481C1C}">
                <a14:useLocalDpi xmlns:a14="http://schemas.microsoft.com/office/drawing/2010/main" val="0"/>
              </a:ext>
            </a:extLst>
          </a:blip>
          <a:srcRect l="31561" t="33453" r="30102" b="34913"/>
          <a:stretch/>
        </p:blipFill>
        <p:spPr>
          <a:xfrm>
            <a:off x="119993" y="7228060"/>
            <a:ext cx="635038" cy="523998"/>
          </a:xfrm>
          <a:prstGeom prst="rect">
            <a:avLst/>
          </a:prstGeom>
        </p:spPr>
      </p:pic>
      <p:pic>
        <p:nvPicPr>
          <p:cNvPr id="29" name="Picture 28">
            <a:extLst>
              <a:ext uri="{FF2B5EF4-FFF2-40B4-BE49-F238E27FC236}">
                <a16:creationId xmlns:a16="http://schemas.microsoft.com/office/drawing/2014/main" id="{12060395-EC62-4AA8-B39A-C7C3D957A2C1}"/>
              </a:ext>
            </a:extLst>
          </p:cNvPr>
          <p:cNvPicPr>
            <a:picLocks noChangeAspect="1"/>
          </p:cNvPicPr>
          <p:nvPr/>
        </p:nvPicPr>
        <p:blipFill rotWithShape="1">
          <a:blip r:embed="rId5"/>
          <a:srcRect r="20797" b="7626"/>
          <a:stretch/>
        </p:blipFill>
        <p:spPr>
          <a:xfrm>
            <a:off x="63159" y="8515520"/>
            <a:ext cx="522629" cy="803687"/>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113E814D-729F-4C15-8129-51E1B9010A57}"/>
              </a:ext>
            </a:extLst>
          </p:cNvPr>
          <p:cNvPicPr>
            <a:picLocks noChangeAspect="1"/>
          </p:cNvPicPr>
          <p:nvPr/>
        </p:nvPicPr>
        <p:blipFill>
          <a:blip r:embed="rId6"/>
          <a:stretch>
            <a:fillRect/>
          </a:stretch>
        </p:blipFill>
        <p:spPr>
          <a:xfrm>
            <a:off x="172893" y="144168"/>
            <a:ext cx="1812025" cy="676747"/>
          </a:xfrm>
          <a:prstGeom prst="rect">
            <a:avLst/>
          </a:prstGeom>
        </p:spPr>
      </p:pic>
      <p:sp>
        <p:nvSpPr>
          <p:cNvPr id="27" name="TextBox 26">
            <a:extLst>
              <a:ext uri="{FF2B5EF4-FFF2-40B4-BE49-F238E27FC236}">
                <a16:creationId xmlns:a16="http://schemas.microsoft.com/office/drawing/2014/main" id="{7FC7AB4B-DEAC-49F9-87BB-1D37168D4B92}"/>
              </a:ext>
            </a:extLst>
          </p:cNvPr>
          <p:cNvSpPr txBox="1"/>
          <p:nvPr/>
        </p:nvSpPr>
        <p:spPr>
          <a:xfrm>
            <a:off x="228621" y="4609189"/>
            <a:ext cx="6456268" cy="830997"/>
          </a:xfrm>
          <a:prstGeom prst="rect">
            <a:avLst/>
          </a:prstGeom>
          <a:solidFill>
            <a:schemeClr val="accent5">
              <a:lumMod val="20000"/>
              <a:lumOff val="80000"/>
            </a:schemeClr>
          </a:solidFill>
        </p:spPr>
        <p:txBody>
          <a:bodyPr wrap="square">
            <a:spAutoFit/>
          </a:bodyPr>
          <a:lstStyle/>
          <a:p>
            <a:pPr marL="0" algn="l" rtl="0" eaLnBrk="1" fontAlgn="ctr" latinLnBrk="0" hangingPunct="1">
              <a:spcBef>
                <a:spcPts val="0"/>
              </a:spcBef>
              <a:spcAft>
                <a:spcPts val="0"/>
              </a:spcAft>
            </a:pPr>
            <a:r>
              <a:rPr lang="en-US" sz="1200">
                <a:solidFill>
                  <a:schemeClr val="accent1">
                    <a:lumMod val="75000"/>
                  </a:schemeClr>
                </a:solidFill>
                <a:latin typeface="Avenir Next LT Pro"/>
              </a:rPr>
              <a:t>Analysis of multiple years of fire fatalities and severe casualties shows the main risk factors were smoking, poor mental health, alcohol or substance misuse, and poor mobility or physical impairment.  We continue to work with partners, including in health, to further explore indicators of frailty and vulnerability to inform our assessment of community risk.</a:t>
            </a:r>
          </a:p>
        </p:txBody>
      </p:sp>
    </p:spTree>
    <p:extLst>
      <p:ext uri="{BB962C8B-B14F-4D97-AF65-F5344CB8AC3E}">
        <p14:creationId xmlns:p14="http://schemas.microsoft.com/office/powerpoint/2010/main" val="3899836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5E99F5-D3A4-4DB7-B7C4-33509A839416}"/>
              </a:ext>
            </a:extLst>
          </p:cNvPr>
          <p:cNvSpPr/>
          <p:nvPr/>
        </p:nvSpPr>
        <p:spPr>
          <a:xfrm>
            <a:off x="116348" y="4680857"/>
            <a:ext cx="6617085" cy="1632921"/>
          </a:xfrm>
          <a:prstGeom prst="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highlight>
                <a:srgbClr val="FFFF00"/>
              </a:highlight>
            </a:endParaRPr>
          </a:p>
        </p:txBody>
      </p:sp>
      <p:sp>
        <p:nvSpPr>
          <p:cNvPr id="2" name="Rectangle 1">
            <a:extLst>
              <a:ext uri="{FF2B5EF4-FFF2-40B4-BE49-F238E27FC236}">
                <a16:creationId xmlns:a16="http://schemas.microsoft.com/office/drawing/2014/main" id="{63344BDA-1860-4325-5752-95778AF41D0A}"/>
              </a:ext>
            </a:extLst>
          </p:cNvPr>
          <p:cNvSpPr/>
          <p:nvPr/>
        </p:nvSpPr>
        <p:spPr>
          <a:xfrm>
            <a:off x="0" y="1286"/>
            <a:ext cx="6858000" cy="1014469"/>
          </a:xfrm>
          <a:prstGeom prst="rect">
            <a:avLst/>
          </a:prstGeom>
          <a:solidFill>
            <a:srgbClr val="33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10" name="TextBox 9">
            <a:extLst>
              <a:ext uri="{FF2B5EF4-FFF2-40B4-BE49-F238E27FC236}">
                <a16:creationId xmlns:a16="http://schemas.microsoft.com/office/drawing/2014/main" id="{C8F6360B-F7A0-4B4C-92A7-78E39DD95651}"/>
              </a:ext>
            </a:extLst>
          </p:cNvPr>
          <p:cNvSpPr txBox="1"/>
          <p:nvPr/>
        </p:nvSpPr>
        <p:spPr>
          <a:xfrm>
            <a:off x="1336658" y="246810"/>
            <a:ext cx="4909457" cy="400110"/>
          </a:xfrm>
          <a:prstGeom prst="rect">
            <a:avLst/>
          </a:prstGeom>
          <a:noFill/>
        </p:spPr>
        <p:txBody>
          <a:bodyPr wrap="square" lIns="91440" tIns="45720" rIns="91440" bIns="45720" rtlCol="0" anchor="t">
            <a:spAutoFit/>
          </a:bodyPr>
          <a:lstStyle/>
          <a:p>
            <a:pPr algn="r"/>
            <a:r>
              <a:rPr lang="en-GB" sz="2000" b="1">
                <a:solidFill>
                  <a:srgbClr val="FFFFFF"/>
                </a:solidFill>
                <a:latin typeface="Avenir Next LT Pro"/>
              </a:rPr>
              <a:t>Our Communities</a:t>
            </a:r>
            <a:endParaRPr lang="en-GB" sz="1600">
              <a:solidFill>
                <a:srgbClr val="FFFFFF"/>
              </a:solidFill>
              <a:latin typeface="Avenir Next LT Pro"/>
            </a:endParaRPr>
          </a:p>
        </p:txBody>
      </p:sp>
      <p:pic>
        <p:nvPicPr>
          <p:cNvPr id="5" name="Picture 4">
            <a:extLst>
              <a:ext uri="{FF2B5EF4-FFF2-40B4-BE49-F238E27FC236}">
                <a16:creationId xmlns:a16="http://schemas.microsoft.com/office/drawing/2014/main" id="{C594C36E-ECBD-430D-AC46-9DA259999147}"/>
              </a:ext>
            </a:extLst>
          </p:cNvPr>
          <p:cNvPicPr>
            <a:picLocks noChangeAspect="1"/>
          </p:cNvPicPr>
          <p:nvPr/>
        </p:nvPicPr>
        <p:blipFill>
          <a:blip r:embed="rId3"/>
          <a:stretch>
            <a:fillRect/>
          </a:stretch>
        </p:blipFill>
        <p:spPr>
          <a:xfrm>
            <a:off x="6238582" y="121981"/>
            <a:ext cx="592814" cy="564584"/>
          </a:xfrm>
          <a:prstGeom prst="rect">
            <a:avLst/>
          </a:prstGeom>
        </p:spPr>
      </p:pic>
      <p:sp>
        <p:nvSpPr>
          <p:cNvPr id="43" name="TextBox 42">
            <a:extLst>
              <a:ext uri="{FF2B5EF4-FFF2-40B4-BE49-F238E27FC236}">
                <a16:creationId xmlns:a16="http://schemas.microsoft.com/office/drawing/2014/main" id="{681E127F-2209-4D76-B4F9-1D73FE60ECB9}"/>
              </a:ext>
            </a:extLst>
          </p:cNvPr>
          <p:cNvSpPr txBox="1"/>
          <p:nvPr/>
        </p:nvSpPr>
        <p:spPr>
          <a:xfrm>
            <a:off x="699948" y="1108939"/>
            <a:ext cx="6145709" cy="1231106"/>
          </a:xfrm>
          <a:prstGeom prst="rect">
            <a:avLst/>
          </a:prstGeom>
          <a:noFill/>
        </p:spPr>
        <p:txBody>
          <a:bodyPr wrap="square" lIns="91441" tIns="45720" rIns="91441" bIns="45720" rtlCol="0" anchor="t">
            <a:spAutoFit/>
          </a:bodyPr>
          <a:lstStyle/>
          <a:p>
            <a:pPr algn="r"/>
            <a:r>
              <a:rPr lang="en-US" sz="1400" b="1">
                <a:solidFill>
                  <a:srgbClr val="2F5496"/>
                </a:solidFill>
                <a:latin typeface="Avenir Next LT Pro"/>
              </a:rPr>
              <a:t>On-call availability</a:t>
            </a:r>
          </a:p>
          <a:p>
            <a:pPr algn="r"/>
            <a:r>
              <a:rPr lang="en-US" sz="1200">
                <a:solidFill>
                  <a:srgbClr val="2F5496"/>
                </a:solidFill>
                <a:latin typeface="Avenir Next LT Pro"/>
              </a:rPr>
              <a:t>vs 68.3% in Apr-Sept 2021. This decrease was caused by increased sickness</a:t>
            </a:r>
            <a:r>
              <a:rPr lang="en-GB" sz="1200">
                <a:solidFill>
                  <a:srgbClr val="2F5496"/>
                </a:solidFill>
                <a:latin typeface="Avenir Next LT Pro"/>
              </a:rPr>
              <a:t> and the heatwave impact, e.g., with staff crewing special appliances owing to the nature of our incident demand</a:t>
            </a:r>
            <a:r>
              <a:rPr lang="en-US" sz="1200">
                <a:solidFill>
                  <a:srgbClr val="2F5496"/>
                </a:solidFill>
                <a:latin typeface="Avenir Next LT Pro"/>
              </a:rPr>
              <a:t>. Furthermore,</a:t>
            </a:r>
            <a:r>
              <a:rPr lang="en-GB" sz="1200">
                <a:solidFill>
                  <a:srgbClr val="2F5496"/>
                </a:solidFill>
                <a:latin typeface="Avenir Next LT Pro"/>
              </a:rPr>
              <a:t> we continue to experience challenges recruiting for daytime cover on our on-call stations; therefore, reducing availability during weekday periods as well as adversely affecting our ability to crew 2</a:t>
            </a:r>
            <a:r>
              <a:rPr lang="en-GB" sz="1200" baseline="30000">
                <a:solidFill>
                  <a:srgbClr val="2F5496"/>
                </a:solidFill>
                <a:latin typeface="Avenir Next LT Pro"/>
              </a:rPr>
              <a:t>nd</a:t>
            </a:r>
            <a:r>
              <a:rPr lang="en-GB" sz="1200">
                <a:solidFill>
                  <a:srgbClr val="2F5496"/>
                </a:solidFill>
                <a:latin typeface="Avenir Next LT Pro"/>
              </a:rPr>
              <a:t> appliances.</a:t>
            </a:r>
            <a:r>
              <a:rPr lang="en-US" sz="1200">
                <a:solidFill>
                  <a:srgbClr val="2F5496"/>
                </a:solidFill>
                <a:latin typeface="Avenir Next LT Pro"/>
              </a:rPr>
              <a:t>  </a:t>
            </a:r>
          </a:p>
        </p:txBody>
      </p:sp>
      <p:pic>
        <p:nvPicPr>
          <p:cNvPr id="45" name="Picture 44">
            <a:extLst>
              <a:ext uri="{FF2B5EF4-FFF2-40B4-BE49-F238E27FC236}">
                <a16:creationId xmlns:a16="http://schemas.microsoft.com/office/drawing/2014/main" id="{E40856A8-A877-4263-9B25-5E8D8460DD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 y="1049331"/>
            <a:ext cx="709036" cy="709036"/>
          </a:xfrm>
          <a:prstGeom prst="rect">
            <a:avLst/>
          </a:prstGeom>
        </p:spPr>
      </p:pic>
      <p:sp>
        <p:nvSpPr>
          <p:cNvPr id="46" name="TextBox 45">
            <a:extLst>
              <a:ext uri="{FF2B5EF4-FFF2-40B4-BE49-F238E27FC236}">
                <a16:creationId xmlns:a16="http://schemas.microsoft.com/office/drawing/2014/main" id="{93FA03D6-D966-4278-98A3-48FFF20A00FD}"/>
              </a:ext>
            </a:extLst>
          </p:cNvPr>
          <p:cNvSpPr txBox="1"/>
          <p:nvPr/>
        </p:nvSpPr>
        <p:spPr>
          <a:xfrm>
            <a:off x="568954" y="1038403"/>
            <a:ext cx="985537" cy="400110"/>
          </a:xfrm>
          <a:prstGeom prst="rect">
            <a:avLst/>
          </a:prstGeom>
          <a:noFill/>
        </p:spPr>
        <p:txBody>
          <a:bodyPr wrap="square" lIns="91440" tIns="45720" rIns="91440" bIns="45720" rtlCol="0" anchor="t">
            <a:spAutoFit/>
          </a:bodyPr>
          <a:lstStyle/>
          <a:p>
            <a:r>
              <a:rPr lang="en-US" sz="2000" b="1">
                <a:solidFill>
                  <a:srgbClr val="2F5496"/>
                </a:solidFill>
                <a:latin typeface="Avenir Next LT Pro"/>
              </a:rPr>
              <a:t>57.6%</a:t>
            </a:r>
            <a:endParaRPr lang="en-GB" sz="2000">
              <a:solidFill>
                <a:srgbClr val="2F5496"/>
              </a:solidFill>
              <a:latin typeface="Avenir Next LT Pro"/>
            </a:endParaRPr>
          </a:p>
        </p:txBody>
      </p:sp>
      <p:pic>
        <p:nvPicPr>
          <p:cNvPr id="40" name="Picture 39">
            <a:extLst>
              <a:ext uri="{FF2B5EF4-FFF2-40B4-BE49-F238E27FC236}">
                <a16:creationId xmlns:a16="http://schemas.microsoft.com/office/drawing/2014/main" id="{C1023A98-D044-4A04-A3DB-BFB7BB62673F}"/>
              </a:ext>
            </a:extLst>
          </p:cNvPr>
          <p:cNvPicPr>
            <a:picLocks noChangeAspect="1"/>
          </p:cNvPicPr>
          <p:nvPr/>
        </p:nvPicPr>
        <p:blipFill rotWithShape="1">
          <a:blip r:embed="rId5">
            <a:extLst>
              <a:ext uri="{28A0092B-C50C-407E-A947-70E740481C1C}">
                <a14:useLocalDpi xmlns:a14="http://schemas.microsoft.com/office/drawing/2010/main" val="0"/>
              </a:ext>
            </a:extLst>
          </a:blip>
          <a:srcRect l="16908" t="26141" r="17722" b="25824"/>
          <a:stretch/>
        </p:blipFill>
        <p:spPr>
          <a:xfrm>
            <a:off x="61207" y="2223850"/>
            <a:ext cx="650783" cy="478198"/>
          </a:xfrm>
          <a:prstGeom prst="rect">
            <a:avLst/>
          </a:prstGeom>
        </p:spPr>
      </p:pic>
      <p:sp>
        <p:nvSpPr>
          <p:cNvPr id="41" name="TextBox 40">
            <a:extLst>
              <a:ext uri="{FF2B5EF4-FFF2-40B4-BE49-F238E27FC236}">
                <a16:creationId xmlns:a16="http://schemas.microsoft.com/office/drawing/2014/main" id="{407A733B-B91D-42F7-8B88-119E45E81A28}"/>
              </a:ext>
            </a:extLst>
          </p:cNvPr>
          <p:cNvSpPr txBox="1"/>
          <p:nvPr/>
        </p:nvSpPr>
        <p:spPr>
          <a:xfrm>
            <a:off x="116348" y="3886706"/>
            <a:ext cx="6643578" cy="646331"/>
          </a:xfrm>
          <a:prstGeom prst="rect">
            <a:avLst/>
          </a:prstGeom>
          <a:noFill/>
        </p:spPr>
        <p:txBody>
          <a:bodyPr wrap="square" lIns="91441" tIns="45720" rIns="91441" bIns="45720" rtlCol="0" anchor="t">
            <a:spAutoFit/>
          </a:bodyPr>
          <a:lstStyle/>
          <a:p>
            <a:r>
              <a:rPr lang="en-US" sz="1200">
                <a:solidFill>
                  <a:srgbClr val="2F5496"/>
                </a:solidFill>
                <a:latin typeface="Avenir Next LT Pro"/>
              </a:rPr>
              <a:t>Urban (all in) </a:t>
            </a:r>
            <a:r>
              <a:rPr lang="en-US" sz="1200" b="1">
                <a:solidFill>
                  <a:srgbClr val="2F5496"/>
                </a:solidFill>
                <a:latin typeface="Avenir Next LT Pro"/>
              </a:rPr>
              <a:t>7 mins 21 secs </a:t>
            </a:r>
            <a:r>
              <a:rPr lang="en-US" sz="1200">
                <a:solidFill>
                  <a:srgbClr val="2F5496"/>
                </a:solidFill>
                <a:latin typeface="Avenir Next LT Pro"/>
              </a:rPr>
              <a:t>Rural (all in) </a:t>
            </a:r>
            <a:r>
              <a:rPr lang="en-US" sz="1200" b="1">
                <a:solidFill>
                  <a:srgbClr val="2F5496"/>
                </a:solidFill>
                <a:latin typeface="Avenir Next LT Pro"/>
              </a:rPr>
              <a:t>10 mins 58 secs </a:t>
            </a:r>
            <a:r>
              <a:rPr lang="en-US" sz="1200">
                <a:solidFill>
                  <a:srgbClr val="2F5496"/>
                </a:solidFill>
                <a:latin typeface="Avenir Next LT Pro"/>
              </a:rPr>
              <a:t>vs </a:t>
            </a:r>
            <a:r>
              <a:rPr lang="en-GB" sz="1200">
                <a:solidFill>
                  <a:srgbClr val="2F5496"/>
                </a:solidFill>
                <a:latin typeface="Avenir Next LT Pro"/>
              </a:rPr>
              <a:t>Urban 7:19 &amp; Rural 10:40 in 2021/22. Rural response times have also been impacted by the need for some appliances to travel into other station grounds due to incident location and availability. </a:t>
            </a:r>
            <a:endParaRPr lang="en-US" sz="1200">
              <a:solidFill>
                <a:srgbClr val="2F5496"/>
              </a:solidFill>
              <a:latin typeface="Avenir Next LT Pro"/>
            </a:endParaRPr>
          </a:p>
        </p:txBody>
      </p:sp>
      <p:sp>
        <p:nvSpPr>
          <p:cNvPr id="42" name="TextBox 41">
            <a:extLst>
              <a:ext uri="{FF2B5EF4-FFF2-40B4-BE49-F238E27FC236}">
                <a16:creationId xmlns:a16="http://schemas.microsoft.com/office/drawing/2014/main" id="{EDCB4A08-D21D-41BF-B76B-1C9A0D488565}"/>
              </a:ext>
            </a:extLst>
          </p:cNvPr>
          <p:cNvSpPr txBox="1"/>
          <p:nvPr/>
        </p:nvSpPr>
        <p:spPr>
          <a:xfrm>
            <a:off x="727917" y="3561162"/>
            <a:ext cx="5979909" cy="507831"/>
          </a:xfrm>
          <a:prstGeom prst="rect">
            <a:avLst/>
          </a:prstGeom>
          <a:noFill/>
        </p:spPr>
        <p:txBody>
          <a:bodyPr wrap="square" lIns="91440" tIns="45720" rIns="91440" bIns="45720" rtlCol="0" anchor="t">
            <a:spAutoFit/>
          </a:bodyPr>
          <a:lstStyle/>
          <a:p>
            <a:r>
              <a:rPr lang="en-GB" sz="1600" b="1">
                <a:solidFill>
                  <a:srgbClr val="2F5496"/>
                </a:solidFill>
                <a:latin typeface="Avenir Next LT Pro"/>
              </a:rPr>
              <a:t>7 mins 34 secs</a:t>
            </a:r>
            <a:r>
              <a:rPr lang="en-GB" sz="1200">
                <a:solidFill>
                  <a:srgbClr val="2F5496"/>
                </a:solidFill>
                <a:latin typeface="Avenir Next LT Pro"/>
              </a:rPr>
              <a:t>, +3 seconds vs 7:31 in 2021, but compares well vs other FRSs</a:t>
            </a:r>
            <a:endParaRPr lang="en-GB" sz="1600">
              <a:solidFill>
                <a:srgbClr val="2F5496"/>
              </a:solidFill>
              <a:latin typeface="Avenir Next LT Pro"/>
            </a:endParaRPr>
          </a:p>
          <a:p>
            <a:endParaRPr lang="en-GB" sz="1100">
              <a:solidFill>
                <a:srgbClr val="2F5496"/>
              </a:solidFill>
              <a:highlight>
                <a:srgbClr val="FFFF00"/>
              </a:highlight>
              <a:latin typeface="Avenir Next LT Pro"/>
            </a:endParaRPr>
          </a:p>
        </p:txBody>
      </p:sp>
      <p:sp>
        <p:nvSpPr>
          <p:cNvPr id="47" name="TextBox 46">
            <a:extLst>
              <a:ext uri="{FF2B5EF4-FFF2-40B4-BE49-F238E27FC236}">
                <a16:creationId xmlns:a16="http://schemas.microsoft.com/office/drawing/2014/main" id="{BB2452E2-9B46-48B8-BB6B-61663FD2B935}"/>
              </a:ext>
            </a:extLst>
          </p:cNvPr>
          <p:cNvSpPr txBox="1"/>
          <p:nvPr/>
        </p:nvSpPr>
        <p:spPr>
          <a:xfrm>
            <a:off x="4827373" y="3352332"/>
            <a:ext cx="1932552" cy="307777"/>
          </a:xfrm>
          <a:prstGeom prst="rect">
            <a:avLst/>
          </a:prstGeom>
          <a:noFill/>
        </p:spPr>
        <p:txBody>
          <a:bodyPr wrap="square" lIns="91441" tIns="45720" rIns="91441" bIns="45720" rtlCol="0" anchor="t">
            <a:spAutoFit/>
          </a:bodyPr>
          <a:lstStyle/>
          <a:p>
            <a:pPr algn="r"/>
            <a:r>
              <a:rPr lang="en-GB" sz="1400" b="1">
                <a:solidFill>
                  <a:srgbClr val="2F5496"/>
                </a:solidFill>
                <a:latin typeface="Avenir Next LT Pro"/>
              </a:rPr>
              <a:t>Critical response</a:t>
            </a:r>
          </a:p>
        </p:txBody>
      </p:sp>
      <p:sp>
        <p:nvSpPr>
          <p:cNvPr id="48" name="TextBox 47">
            <a:extLst>
              <a:ext uri="{FF2B5EF4-FFF2-40B4-BE49-F238E27FC236}">
                <a16:creationId xmlns:a16="http://schemas.microsoft.com/office/drawing/2014/main" id="{AEC2735D-543D-4A5F-9084-93455E4603A3}"/>
              </a:ext>
            </a:extLst>
          </p:cNvPr>
          <p:cNvSpPr txBox="1"/>
          <p:nvPr/>
        </p:nvSpPr>
        <p:spPr>
          <a:xfrm>
            <a:off x="655767" y="2193257"/>
            <a:ext cx="985537" cy="400110"/>
          </a:xfrm>
          <a:prstGeom prst="rect">
            <a:avLst/>
          </a:prstGeom>
          <a:noFill/>
        </p:spPr>
        <p:txBody>
          <a:bodyPr wrap="square" lIns="91440" tIns="45720" rIns="91440" bIns="45720" rtlCol="0" anchor="t">
            <a:spAutoFit/>
          </a:bodyPr>
          <a:lstStyle/>
          <a:p>
            <a:r>
              <a:rPr lang="en-US" sz="2000" b="1">
                <a:solidFill>
                  <a:srgbClr val="2F5496"/>
                </a:solidFill>
                <a:latin typeface="Avenir Next LT Pro"/>
              </a:rPr>
              <a:t>93.2%</a:t>
            </a:r>
            <a:endParaRPr lang="en-GB" sz="2000">
              <a:solidFill>
                <a:srgbClr val="2F5496"/>
              </a:solidFill>
              <a:latin typeface="Avenir Next LT Pro"/>
            </a:endParaRPr>
          </a:p>
        </p:txBody>
      </p:sp>
      <p:sp>
        <p:nvSpPr>
          <p:cNvPr id="49" name="TextBox 48">
            <a:extLst>
              <a:ext uri="{FF2B5EF4-FFF2-40B4-BE49-F238E27FC236}">
                <a16:creationId xmlns:a16="http://schemas.microsoft.com/office/drawing/2014/main" id="{8A5BA4D4-81C5-447D-B681-7BB4A1970D6A}"/>
              </a:ext>
            </a:extLst>
          </p:cNvPr>
          <p:cNvSpPr txBox="1"/>
          <p:nvPr/>
        </p:nvSpPr>
        <p:spPr>
          <a:xfrm>
            <a:off x="322402" y="2302108"/>
            <a:ext cx="6511212" cy="1046440"/>
          </a:xfrm>
          <a:prstGeom prst="rect">
            <a:avLst/>
          </a:prstGeom>
          <a:noFill/>
        </p:spPr>
        <p:txBody>
          <a:bodyPr wrap="square" lIns="91441" tIns="45720" rIns="91441" bIns="45720" rtlCol="0" anchor="t">
            <a:spAutoFit/>
          </a:bodyPr>
          <a:lstStyle/>
          <a:p>
            <a:pPr algn="r"/>
            <a:r>
              <a:rPr lang="en-US" sz="1400" b="1">
                <a:solidFill>
                  <a:srgbClr val="2F5496"/>
                </a:solidFill>
                <a:latin typeface="Avenir Next LT Pro"/>
              </a:rPr>
              <a:t>Whole-time availability</a:t>
            </a:r>
          </a:p>
          <a:p>
            <a:pPr algn="r"/>
            <a:r>
              <a:rPr lang="en-US" sz="1200">
                <a:solidFill>
                  <a:srgbClr val="2F5496"/>
                </a:solidFill>
                <a:latin typeface="Avenir Next LT Pro"/>
              </a:rPr>
              <a:t>vs 86.9% in Apr-Sept 2021. This illustrates an increase from last year (+6.3%), which is reflective of whole-time staff no longer being required to support partners with pandemic-related activity. Availability was not at 100% owing to sickness, and other factors unrelated to crewing (vehicle maintenance, kit changes, and welfare breaks).</a:t>
            </a:r>
          </a:p>
        </p:txBody>
      </p:sp>
      <p:sp>
        <p:nvSpPr>
          <p:cNvPr id="31" name="TextBox 30">
            <a:extLst>
              <a:ext uri="{FF2B5EF4-FFF2-40B4-BE49-F238E27FC236}">
                <a16:creationId xmlns:a16="http://schemas.microsoft.com/office/drawing/2014/main" id="{6A2FF6E3-7D92-473A-878B-8652DB625606}"/>
              </a:ext>
            </a:extLst>
          </p:cNvPr>
          <p:cNvSpPr txBox="1"/>
          <p:nvPr/>
        </p:nvSpPr>
        <p:spPr>
          <a:xfrm>
            <a:off x="55754" y="6446434"/>
            <a:ext cx="2528784" cy="846386"/>
          </a:xfrm>
          <a:prstGeom prst="rect">
            <a:avLst/>
          </a:prstGeom>
          <a:noFill/>
        </p:spPr>
        <p:txBody>
          <a:bodyPr wrap="square" lIns="91440" tIns="45720" rIns="91440" bIns="45720" rtlCol="0" anchor="t">
            <a:spAutoFit/>
          </a:bodyPr>
          <a:lstStyle/>
          <a:p>
            <a:r>
              <a:rPr lang="en-GB" sz="1600" b="1">
                <a:solidFill>
                  <a:srgbClr val="2F5496"/>
                </a:solidFill>
                <a:latin typeface="Avenir Next LT Pro"/>
              </a:rPr>
              <a:t>504  </a:t>
            </a:r>
            <a:r>
              <a:rPr lang="en-GB" sz="1200" b="1">
                <a:solidFill>
                  <a:srgbClr val="2F5496"/>
                </a:solidFill>
                <a:latin typeface="Avenir Next LT Pro"/>
              </a:rPr>
              <a:t>total audits</a:t>
            </a:r>
          </a:p>
          <a:p>
            <a:r>
              <a:rPr lang="en-GB" sz="1100">
                <a:solidFill>
                  <a:srgbClr val="2F5496"/>
                </a:solidFill>
                <a:latin typeface="Avenir Next LT Pro"/>
              </a:rPr>
              <a:t>-180 (-26%) vs Apr 21 – Sept 21</a:t>
            </a:r>
          </a:p>
          <a:p>
            <a:r>
              <a:rPr lang="en-GB" sz="1100">
                <a:solidFill>
                  <a:srgbClr val="2F5496"/>
                </a:solidFill>
                <a:latin typeface="Avenir Next LT Pro"/>
              </a:rPr>
              <a:t>+334 (+196%) vs Apr 20 – Sept 20</a:t>
            </a:r>
          </a:p>
          <a:p>
            <a:r>
              <a:rPr lang="en-GB" sz="1100" i="1">
                <a:solidFill>
                  <a:srgbClr val="2F5496"/>
                </a:solidFill>
                <a:latin typeface="Avenir Next LT Pro"/>
              </a:rPr>
              <a:t>Three year rolling average: 453</a:t>
            </a:r>
          </a:p>
        </p:txBody>
      </p:sp>
      <p:sp>
        <p:nvSpPr>
          <p:cNvPr id="32" name="TextBox 31">
            <a:extLst>
              <a:ext uri="{FF2B5EF4-FFF2-40B4-BE49-F238E27FC236}">
                <a16:creationId xmlns:a16="http://schemas.microsoft.com/office/drawing/2014/main" id="{D7CDE64A-3801-48C7-B2D9-35D08C48469B}"/>
              </a:ext>
            </a:extLst>
          </p:cNvPr>
          <p:cNvSpPr txBox="1"/>
          <p:nvPr/>
        </p:nvSpPr>
        <p:spPr>
          <a:xfrm>
            <a:off x="-5452" y="8918252"/>
            <a:ext cx="2796104" cy="707886"/>
          </a:xfrm>
          <a:prstGeom prst="rect">
            <a:avLst/>
          </a:prstGeom>
          <a:noFill/>
        </p:spPr>
        <p:txBody>
          <a:bodyPr wrap="square" lIns="91440" tIns="45720" rIns="91440" bIns="45720" rtlCol="0" anchor="t">
            <a:spAutoFit/>
          </a:bodyPr>
          <a:lstStyle/>
          <a:p>
            <a:r>
              <a:rPr lang="en-GB" sz="1600" b="1">
                <a:solidFill>
                  <a:srgbClr val="2F5496"/>
                </a:solidFill>
                <a:latin typeface="Avenir Next LT Pro"/>
              </a:rPr>
              <a:t>327</a:t>
            </a:r>
            <a:r>
              <a:rPr lang="en-GB" b="1">
                <a:solidFill>
                  <a:srgbClr val="2F5496"/>
                </a:solidFill>
                <a:latin typeface="Avenir Next LT Pro"/>
              </a:rPr>
              <a:t> </a:t>
            </a:r>
            <a:r>
              <a:rPr lang="en-GB" sz="1200" b="1">
                <a:solidFill>
                  <a:srgbClr val="2F5496"/>
                </a:solidFill>
                <a:latin typeface="Avenir Next LT Pro"/>
              </a:rPr>
              <a:t>total</a:t>
            </a:r>
            <a:r>
              <a:rPr lang="en-GB" b="1">
                <a:solidFill>
                  <a:srgbClr val="2F5496"/>
                </a:solidFill>
                <a:latin typeface="Avenir Next LT Pro"/>
              </a:rPr>
              <a:t> </a:t>
            </a:r>
            <a:r>
              <a:rPr lang="en-GB" sz="1200" b="1">
                <a:solidFill>
                  <a:srgbClr val="2F5496"/>
                </a:solidFill>
                <a:latin typeface="Avenir Next LT Pro"/>
              </a:rPr>
              <a:t>consultations</a:t>
            </a:r>
            <a:endParaRPr lang="en-GB" sz="1200">
              <a:solidFill>
                <a:srgbClr val="2F5496"/>
              </a:solidFill>
              <a:latin typeface="Avenir Next LT Pro"/>
            </a:endParaRPr>
          </a:p>
          <a:p>
            <a:r>
              <a:rPr lang="en-GB" sz="1100">
                <a:solidFill>
                  <a:srgbClr val="2F5496"/>
                </a:solidFill>
                <a:latin typeface="Avenir Next LT Pro"/>
              </a:rPr>
              <a:t>-57 (-15%) vs Apr 21 – September 21</a:t>
            </a:r>
          </a:p>
          <a:p>
            <a:r>
              <a:rPr lang="en-GB" sz="1100">
                <a:solidFill>
                  <a:srgbClr val="2F5496"/>
                </a:solidFill>
                <a:latin typeface="Avenir Next LT Pro"/>
              </a:rPr>
              <a:t> +82 (+33%) vs Apr 20 – September 20</a:t>
            </a:r>
          </a:p>
        </p:txBody>
      </p:sp>
      <p:sp>
        <p:nvSpPr>
          <p:cNvPr id="33" name="TextBox 32">
            <a:extLst>
              <a:ext uri="{FF2B5EF4-FFF2-40B4-BE49-F238E27FC236}">
                <a16:creationId xmlns:a16="http://schemas.microsoft.com/office/drawing/2014/main" id="{472626F9-6124-48EF-B46B-80FF3B024D08}"/>
              </a:ext>
            </a:extLst>
          </p:cNvPr>
          <p:cNvSpPr txBox="1"/>
          <p:nvPr/>
        </p:nvSpPr>
        <p:spPr>
          <a:xfrm>
            <a:off x="1957409" y="7841000"/>
            <a:ext cx="4900591" cy="1031051"/>
          </a:xfrm>
          <a:prstGeom prst="rect">
            <a:avLst/>
          </a:prstGeom>
          <a:noFill/>
        </p:spPr>
        <p:txBody>
          <a:bodyPr wrap="square" lIns="91441" tIns="45720" rIns="91441" bIns="45720" rtlCol="0" anchor="t">
            <a:spAutoFit/>
          </a:bodyPr>
          <a:lstStyle/>
          <a:p>
            <a:pPr algn="r"/>
            <a:r>
              <a:rPr lang="en-US" sz="1400" b="1">
                <a:solidFill>
                  <a:srgbClr val="2F5496"/>
                </a:solidFill>
                <a:latin typeface="Avenir Next LT Pro"/>
              </a:rPr>
              <a:t>99% (908)</a:t>
            </a:r>
          </a:p>
          <a:p>
            <a:pPr algn="r"/>
            <a:r>
              <a:rPr lang="en-US" sz="1400" b="1">
                <a:solidFill>
                  <a:srgbClr val="2F5496"/>
                </a:solidFill>
                <a:latin typeface="Avenir Next LT Pro"/>
              </a:rPr>
              <a:t> </a:t>
            </a:r>
            <a:r>
              <a:rPr lang="en-US" sz="1200" b="1">
                <a:solidFill>
                  <a:srgbClr val="2F5496"/>
                </a:solidFill>
                <a:latin typeface="Avenir Next LT Pro"/>
              </a:rPr>
              <a:t>Building Regulation Consultations completed on time </a:t>
            </a:r>
            <a:endParaRPr lang="en-US" sz="1200">
              <a:cs typeface="Calibri"/>
            </a:endParaRPr>
          </a:p>
          <a:p>
            <a:pPr algn="r"/>
            <a:r>
              <a:rPr lang="en-US" sz="1100">
                <a:solidFill>
                  <a:srgbClr val="2F5496"/>
                </a:solidFill>
                <a:latin typeface="Avenir Next LT Pro"/>
              </a:rPr>
              <a:t>completed on time</a:t>
            </a:r>
            <a:r>
              <a:rPr lang="en-GB" sz="1100">
                <a:solidFill>
                  <a:srgbClr val="2F5496"/>
                </a:solidFill>
                <a:latin typeface="Avenir Next LT Pro"/>
              </a:rPr>
              <a:t> vs 94% (852)  April 2021 – September 2021</a:t>
            </a:r>
          </a:p>
          <a:p>
            <a:pPr algn="r"/>
            <a:r>
              <a:rPr lang="en-GB" sz="1100">
                <a:solidFill>
                  <a:srgbClr val="2F5496"/>
                </a:solidFill>
                <a:latin typeface="Avenir Next LT Pro"/>
              </a:rPr>
              <a:t>vs 97% (512) April 2020 – September 2020</a:t>
            </a:r>
          </a:p>
          <a:p>
            <a:pPr algn="r"/>
            <a:r>
              <a:rPr lang="en-US" sz="1100">
                <a:solidFill>
                  <a:srgbClr val="2F5496"/>
                </a:solidFill>
                <a:latin typeface="Avenir Next LT Pro"/>
              </a:rPr>
              <a:t>    </a:t>
            </a:r>
            <a:r>
              <a:rPr lang="en-US" sz="1100" i="1">
                <a:solidFill>
                  <a:srgbClr val="2F5496"/>
                </a:solidFill>
                <a:latin typeface="Avenir Next LT Pro"/>
              </a:rPr>
              <a:t>completed on time rolling average for 2020/21 - 2021/22 is 96% (757</a:t>
            </a:r>
            <a:r>
              <a:rPr lang="en-US" sz="1100">
                <a:solidFill>
                  <a:srgbClr val="2F5496"/>
                </a:solidFill>
                <a:latin typeface="Avenir Next LT Pro"/>
              </a:rPr>
              <a:t>) </a:t>
            </a:r>
            <a:endParaRPr lang="en-US" sz="1100">
              <a:cs typeface="Calibri" panose="020F0502020204030204"/>
            </a:endParaRPr>
          </a:p>
        </p:txBody>
      </p:sp>
      <p:sp>
        <p:nvSpPr>
          <p:cNvPr id="34" name="TextBox 33">
            <a:extLst>
              <a:ext uri="{FF2B5EF4-FFF2-40B4-BE49-F238E27FC236}">
                <a16:creationId xmlns:a16="http://schemas.microsoft.com/office/drawing/2014/main" id="{3471FBC5-D0B0-4A2C-AF07-FD60754DC166}"/>
              </a:ext>
            </a:extLst>
          </p:cNvPr>
          <p:cNvSpPr txBox="1"/>
          <p:nvPr/>
        </p:nvSpPr>
        <p:spPr>
          <a:xfrm>
            <a:off x="1724663" y="8870794"/>
            <a:ext cx="5136219" cy="1000274"/>
          </a:xfrm>
          <a:prstGeom prst="rect">
            <a:avLst/>
          </a:prstGeom>
          <a:noFill/>
        </p:spPr>
        <p:txBody>
          <a:bodyPr wrap="square" lIns="91441" tIns="45720" rIns="91441" bIns="45720" rtlCol="0" anchor="t">
            <a:spAutoFit/>
          </a:bodyPr>
          <a:lstStyle/>
          <a:p>
            <a:pPr algn="r"/>
            <a:r>
              <a:rPr lang="en-US" sz="1400" b="1">
                <a:solidFill>
                  <a:srgbClr val="2F5496"/>
                </a:solidFill>
                <a:latin typeface="Avenir Next LT Pro"/>
              </a:rPr>
              <a:t>91% (297) </a:t>
            </a:r>
          </a:p>
          <a:p>
            <a:pPr algn="r"/>
            <a:r>
              <a:rPr lang="en-US" sz="1200" b="1">
                <a:solidFill>
                  <a:srgbClr val="2F5496"/>
                </a:solidFill>
                <a:latin typeface="Avenir Next LT Pro"/>
              </a:rPr>
              <a:t>Licensing Consultations completed on time </a:t>
            </a:r>
            <a:endParaRPr lang="en-US" sz="1200">
              <a:cs typeface="Calibri"/>
            </a:endParaRPr>
          </a:p>
          <a:p>
            <a:pPr algn="r"/>
            <a:r>
              <a:rPr lang="en-US" sz="1100">
                <a:solidFill>
                  <a:srgbClr val="2F5496"/>
                </a:solidFill>
                <a:latin typeface="Avenir Next LT Pro"/>
              </a:rPr>
              <a:t>completed on time</a:t>
            </a:r>
            <a:r>
              <a:rPr lang="en-GB" sz="1100">
                <a:solidFill>
                  <a:srgbClr val="2F5496"/>
                </a:solidFill>
                <a:latin typeface="Avenir Next LT Pro"/>
              </a:rPr>
              <a:t> vs 94% (363)  April 2021 – September 2021</a:t>
            </a:r>
          </a:p>
          <a:p>
            <a:pPr algn="r"/>
            <a:r>
              <a:rPr lang="en-US" sz="1100">
                <a:solidFill>
                  <a:schemeClr val="accent1">
                    <a:lumMod val="75000"/>
                  </a:schemeClr>
                </a:solidFill>
                <a:latin typeface="Avenir Next LT Pro"/>
                <a:cs typeface="Calibri"/>
              </a:rPr>
              <a:t>vs 87% (214) April 2020 – September 2020</a:t>
            </a:r>
            <a:endParaRPr lang="en-US" sz="1100">
              <a:solidFill>
                <a:schemeClr val="accent1">
                  <a:lumMod val="75000"/>
                </a:schemeClr>
              </a:solidFill>
              <a:cs typeface="Calibri"/>
            </a:endParaRPr>
          </a:p>
          <a:p>
            <a:pPr algn="r"/>
            <a:r>
              <a:rPr lang="en-US" sz="1100" i="1">
                <a:solidFill>
                  <a:srgbClr val="2F5496"/>
                </a:solidFill>
                <a:latin typeface="Avenir Next LT Pro"/>
              </a:rPr>
              <a:t>completed on time rolling average for 2020/21 - 2022/23 is 91% (291)</a:t>
            </a:r>
            <a:endParaRPr lang="en-GB" sz="1100">
              <a:solidFill>
                <a:srgbClr val="2F5496"/>
              </a:solidFill>
              <a:highlight>
                <a:srgbClr val="FFFF00"/>
              </a:highlight>
              <a:latin typeface="Avenir Next LT Pro"/>
            </a:endParaRPr>
          </a:p>
        </p:txBody>
      </p:sp>
      <p:sp>
        <p:nvSpPr>
          <p:cNvPr id="44" name="TextBox 43">
            <a:extLst>
              <a:ext uri="{FF2B5EF4-FFF2-40B4-BE49-F238E27FC236}">
                <a16:creationId xmlns:a16="http://schemas.microsoft.com/office/drawing/2014/main" id="{1D7FB693-EF04-49C6-9B83-742FC39590E8}"/>
              </a:ext>
            </a:extLst>
          </p:cNvPr>
          <p:cNvSpPr txBox="1"/>
          <p:nvPr/>
        </p:nvSpPr>
        <p:spPr>
          <a:xfrm>
            <a:off x="37974" y="8017972"/>
            <a:ext cx="2501283" cy="677108"/>
          </a:xfrm>
          <a:prstGeom prst="rect">
            <a:avLst/>
          </a:prstGeom>
          <a:noFill/>
        </p:spPr>
        <p:txBody>
          <a:bodyPr wrap="square" lIns="91440" tIns="45720" rIns="91440" bIns="45720" rtlCol="0" anchor="t">
            <a:spAutoFit/>
          </a:bodyPr>
          <a:lstStyle/>
          <a:p>
            <a:r>
              <a:rPr lang="en-GB" sz="1600" b="1">
                <a:solidFill>
                  <a:srgbClr val="2F5496"/>
                </a:solidFill>
                <a:latin typeface="Avenir Next LT Pro"/>
              </a:rPr>
              <a:t>918 </a:t>
            </a:r>
            <a:r>
              <a:rPr lang="en-GB" sz="1200" b="1">
                <a:solidFill>
                  <a:srgbClr val="2F5496"/>
                </a:solidFill>
                <a:latin typeface="Avenir Next LT Pro"/>
              </a:rPr>
              <a:t>total </a:t>
            </a:r>
            <a:r>
              <a:rPr lang="en-GB" sz="1100" b="1">
                <a:solidFill>
                  <a:srgbClr val="2F5496"/>
                </a:solidFill>
                <a:latin typeface="Avenir Next LT Pro"/>
              </a:rPr>
              <a:t>consultations</a:t>
            </a:r>
            <a:endParaRPr lang="en-GB">
              <a:solidFill>
                <a:srgbClr val="2F5496"/>
              </a:solidFill>
              <a:latin typeface="Avenir Next LT Pro"/>
            </a:endParaRPr>
          </a:p>
          <a:p>
            <a:r>
              <a:rPr lang="en-GB" sz="1100">
                <a:solidFill>
                  <a:srgbClr val="2F5496"/>
                </a:solidFill>
                <a:latin typeface="Avenir Next LT Pro"/>
              </a:rPr>
              <a:t>+8 (+1%) vs Apr 21 – Sept 21</a:t>
            </a:r>
          </a:p>
          <a:p>
            <a:r>
              <a:rPr lang="en-GB" sz="1100">
                <a:solidFill>
                  <a:srgbClr val="2F5496"/>
                </a:solidFill>
                <a:latin typeface="Avenir Next LT Pro"/>
              </a:rPr>
              <a:t>+392  (+74%) vs Apr 20– Sept 20</a:t>
            </a:r>
          </a:p>
        </p:txBody>
      </p:sp>
      <p:sp>
        <p:nvSpPr>
          <p:cNvPr id="50" name="TextBox 49">
            <a:extLst>
              <a:ext uri="{FF2B5EF4-FFF2-40B4-BE49-F238E27FC236}">
                <a16:creationId xmlns:a16="http://schemas.microsoft.com/office/drawing/2014/main" id="{AC17A3DE-0F3B-4FA7-A3B9-F7422BE1E1E3}"/>
              </a:ext>
            </a:extLst>
          </p:cNvPr>
          <p:cNvSpPr txBox="1"/>
          <p:nvPr/>
        </p:nvSpPr>
        <p:spPr>
          <a:xfrm>
            <a:off x="1392190" y="6433705"/>
            <a:ext cx="5433754" cy="1031051"/>
          </a:xfrm>
          <a:prstGeom prst="rect">
            <a:avLst/>
          </a:prstGeom>
          <a:noFill/>
        </p:spPr>
        <p:txBody>
          <a:bodyPr wrap="square" lIns="91441" tIns="45720" rIns="91441" bIns="45720" rtlCol="0" anchor="t">
            <a:spAutoFit/>
          </a:bodyPr>
          <a:lstStyle/>
          <a:p>
            <a:pPr algn="r"/>
            <a:r>
              <a:rPr lang="en-US" sz="1400" b="1">
                <a:solidFill>
                  <a:srgbClr val="2F5496"/>
                </a:solidFill>
                <a:latin typeface="Avenir Next LT Pro"/>
              </a:rPr>
              <a:t>77% (391) </a:t>
            </a:r>
          </a:p>
          <a:p>
            <a:pPr algn="r"/>
            <a:r>
              <a:rPr lang="en-US" sz="1200" b="1">
                <a:solidFill>
                  <a:srgbClr val="2F5496"/>
                </a:solidFill>
                <a:latin typeface="Avenir Next LT Pro"/>
              </a:rPr>
              <a:t>Fire Safety Audits completed on time</a:t>
            </a:r>
            <a:r>
              <a:rPr lang="en-US" sz="1200">
                <a:solidFill>
                  <a:srgbClr val="2F5496"/>
                </a:solidFill>
                <a:latin typeface="Avenir Next LT Pro"/>
              </a:rPr>
              <a:t> </a:t>
            </a:r>
            <a:endParaRPr lang="en-US" sz="1200">
              <a:cs typeface="Calibri"/>
            </a:endParaRPr>
          </a:p>
          <a:p>
            <a:pPr algn="r"/>
            <a:r>
              <a:rPr lang="en-US" sz="1100">
                <a:solidFill>
                  <a:srgbClr val="2F5496"/>
                </a:solidFill>
                <a:latin typeface="Avenir Next LT Pro"/>
              </a:rPr>
              <a:t>vs 79% (540) April 2021  – September 2021</a:t>
            </a:r>
          </a:p>
          <a:p>
            <a:pPr algn="r"/>
            <a:r>
              <a:rPr lang="en-US" sz="1100">
                <a:solidFill>
                  <a:srgbClr val="2F5496"/>
                </a:solidFill>
                <a:latin typeface="Avenir Next LT Pro"/>
              </a:rPr>
              <a:t>vs 73% (124) April 2020 – September 2020</a:t>
            </a:r>
          </a:p>
          <a:p>
            <a:pPr algn="r"/>
            <a:r>
              <a:rPr lang="en-US" sz="1100" i="1">
                <a:solidFill>
                  <a:srgbClr val="2F5496"/>
                </a:solidFill>
                <a:latin typeface="Avenir Next LT Pro"/>
              </a:rPr>
              <a:t>The rolling average for 2020/21 - 2022/23 is 78% (352</a:t>
            </a:r>
            <a:r>
              <a:rPr lang="en-US" sz="1100">
                <a:solidFill>
                  <a:srgbClr val="2F5496"/>
                </a:solidFill>
                <a:latin typeface="Avenir Next LT Pro"/>
              </a:rPr>
              <a:t>)</a:t>
            </a:r>
          </a:p>
        </p:txBody>
      </p:sp>
      <p:pic>
        <p:nvPicPr>
          <p:cNvPr id="35" name="Picture 34">
            <a:extLst>
              <a:ext uri="{FF2B5EF4-FFF2-40B4-BE49-F238E27FC236}">
                <a16:creationId xmlns:a16="http://schemas.microsoft.com/office/drawing/2014/main" id="{752B3222-501A-4A31-9B29-21262C71CE26}"/>
              </a:ext>
            </a:extLst>
          </p:cNvPr>
          <p:cNvPicPr>
            <a:picLocks noChangeAspect="1"/>
          </p:cNvPicPr>
          <p:nvPr/>
        </p:nvPicPr>
        <p:blipFill rotWithShape="1">
          <a:blip r:embed="rId6">
            <a:extLst>
              <a:ext uri="{28A0092B-C50C-407E-A947-70E740481C1C}">
                <a14:useLocalDpi xmlns:a14="http://schemas.microsoft.com/office/drawing/2010/main" val="0"/>
              </a:ext>
            </a:extLst>
          </a:blip>
          <a:srcRect l="15616" t="18939" r="15616" b="18384"/>
          <a:stretch/>
        </p:blipFill>
        <p:spPr>
          <a:xfrm>
            <a:off x="172893" y="4784952"/>
            <a:ext cx="582484" cy="508335"/>
          </a:xfrm>
          <a:prstGeom prst="rect">
            <a:avLst/>
          </a:prstGeom>
        </p:spPr>
      </p:pic>
      <p:sp>
        <p:nvSpPr>
          <p:cNvPr id="38" name="TextBox 37">
            <a:extLst>
              <a:ext uri="{FF2B5EF4-FFF2-40B4-BE49-F238E27FC236}">
                <a16:creationId xmlns:a16="http://schemas.microsoft.com/office/drawing/2014/main" id="{A66A8504-FD17-46BB-916E-0665F2DDDDA9}"/>
              </a:ext>
            </a:extLst>
          </p:cNvPr>
          <p:cNvSpPr txBox="1"/>
          <p:nvPr/>
        </p:nvSpPr>
        <p:spPr>
          <a:xfrm>
            <a:off x="517957" y="4735018"/>
            <a:ext cx="2746983" cy="584775"/>
          </a:xfrm>
          <a:prstGeom prst="rect">
            <a:avLst/>
          </a:prstGeom>
          <a:noFill/>
        </p:spPr>
        <p:txBody>
          <a:bodyPr wrap="square" lIns="91440" tIns="45720" rIns="91440" bIns="45720" rtlCol="0" anchor="t">
            <a:spAutoFit/>
          </a:bodyPr>
          <a:lstStyle/>
          <a:p>
            <a:pPr algn="ctr"/>
            <a:r>
              <a:rPr lang="en-GB" sz="2000" b="1">
                <a:solidFill>
                  <a:srgbClr val="2F5496"/>
                </a:solidFill>
                <a:latin typeface="Avenir Next LT Pro"/>
              </a:rPr>
              <a:t>5,848 </a:t>
            </a:r>
            <a:r>
              <a:rPr lang="en-GB" sz="1600" b="1">
                <a:solidFill>
                  <a:srgbClr val="2F5496"/>
                </a:solidFill>
                <a:latin typeface="Avenir Next LT Pro"/>
              </a:rPr>
              <a:t>Safe &amp; Well </a:t>
            </a:r>
          </a:p>
          <a:p>
            <a:pPr algn="ctr"/>
            <a:r>
              <a:rPr lang="en-GB" sz="1200" b="1">
                <a:solidFill>
                  <a:srgbClr val="2F5496"/>
                </a:solidFill>
                <a:latin typeface="Avenir Next LT Pro"/>
              </a:rPr>
              <a:t>visits carried out</a:t>
            </a:r>
            <a:endParaRPr lang="en-GB" sz="1200">
              <a:solidFill>
                <a:srgbClr val="2F5496"/>
              </a:solidFill>
              <a:latin typeface="Avenir Next LT Pro"/>
            </a:endParaRPr>
          </a:p>
        </p:txBody>
      </p:sp>
      <p:sp>
        <p:nvSpPr>
          <p:cNvPr id="36" name="TextBox 35">
            <a:extLst>
              <a:ext uri="{FF2B5EF4-FFF2-40B4-BE49-F238E27FC236}">
                <a16:creationId xmlns:a16="http://schemas.microsoft.com/office/drawing/2014/main" id="{14BEFA44-3662-47E3-89A5-9917FD5C06D5}"/>
              </a:ext>
            </a:extLst>
          </p:cNvPr>
          <p:cNvSpPr txBox="1"/>
          <p:nvPr/>
        </p:nvSpPr>
        <p:spPr>
          <a:xfrm>
            <a:off x="1850342" y="4670725"/>
            <a:ext cx="4857484" cy="769441"/>
          </a:xfrm>
          <a:prstGeom prst="rect">
            <a:avLst/>
          </a:prstGeom>
          <a:noFill/>
        </p:spPr>
        <p:txBody>
          <a:bodyPr wrap="square" lIns="91440" tIns="45720" rIns="91440" bIns="45720" rtlCol="0" anchor="t">
            <a:spAutoFit/>
          </a:bodyPr>
          <a:lstStyle/>
          <a:p>
            <a:pPr algn="r"/>
            <a:r>
              <a:rPr lang="en-US" sz="1100" b="1">
                <a:solidFill>
                  <a:srgbClr val="2F5496"/>
                </a:solidFill>
                <a:latin typeface="Avenir Next LT Pro"/>
              </a:rPr>
              <a:t> </a:t>
            </a:r>
            <a:r>
              <a:rPr lang="en-GB" sz="1100">
                <a:solidFill>
                  <a:srgbClr val="2F5496"/>
                </a:solidFill>
                <a:latin typeface="Avenir Next LT Pro"/>
              </a:rPr>
              <a:t>vs 4150 (+1698) April </a:t>
            </a:r>
            <a:r>
              <a:rPr lang="en-US" sz="1100">
                <a:solidFill>
                  <a:srgbClr val="2F5496"/>
                </a:solidFill>
                <a:latin typeface="Avenir Next LT Pro"/>
              </a:rPr>
              <a:t>2021 – September 2021</a:t>
            </a:r>
          </a:p>
          <a:p>
            <a:pPr algn="r"/>
            <a:r>
              <a:rPr lang="en-GB" sz="1100" i="1">
                <a:solidFill>
                  <a:srgbClr val="2F5496"/>
                </a:solidFill>
                <a:latin typeface="Avenir Next LT Pro"/>
                <a:ea typeface="+mn-lt"/>
                <a:cs typeface="+mn-lt"/>
              </a:rPr>
              <a:t>Increase by </a:t>
            </a:r>
            <a:r>
              <a:rPr lang="en-GB" sz="1100" b="1" i="1">
                <a:solidFill>
                  <a:srgbClr val="2F5496"/>
                </a:solidFill>
                <a:latin typeface="Avenir Next LT Pro"/>
                <a:ea typeface="+mn-lt"/>
                <a:cs typeface="+mn-lt"/>
              </a:rPr>
              <a:t>41%</a:t>
            </a:r>
            <a:endParaRPr lang="en-GB" sz="1100">
              <a:solidFill>
                <a:srgbClr val="2F5496"/>
              </a:solidFill>
              <a:latin typeface="Avenir Next LT Pro"/>
              <a:ea typeface="+mn-lt"/>
              <a:cs typeface="+mn-lt"/>
            </a:endParaRPr>
          </a:p>
          <a:p>
            <a:pPr algn="r"/>
            <a:endParaRPr lang="en-US" sz="1100">
              <a:solidFill>
                <a:srgbClr val="2F5496"/>
              </a:solidFill>
              <a:highlight>
                <a:srgbClr val="FFFF00"/>
              </a:highlight>
              <a:latin typeface="Avenir Next LT Pro"/>
              <a:cs typeface="Calibri"/>
            </a:endParaRPr>
          </a:p>
          <a:p>
            <a:pPr algn="r"/>
            <a:r>
              <a:rPr lang="en-US" sz="1100" i="1">
                <a:solidFill>
                  <a:srgbClr val="2F5496"/>
                </a:solidFill>
                <a:latin typeface="Avenir Next LT Pro"/>
              </a:rPr>
              <a:t>The rolling average for </a:t>
            </a:r>
            <a:r>
              <a:rPr lang="en-GB" sz="1100" i="1">
                <a:solidFill>
                  <a:srgbClr val="2F5496"/>
                </a:solidFill>
                <a:latin typeface="Avenir Next LT Pro"/>
                <a:ea typeface="+mn-lt"/>
                <a:cs typeface="+mn-lt"/>
              </a:rPr>
              <a:t>2020/21- 2022/23 is 4,398 </a:t>
            </a:r>
          </a:p>
        </p:txBody>
      </p:sp>
      <p:cxnSp>
        <p:nvCxnSpPr>
          <p:cNvPr id="27" name="Straight Connector 26">
            <a:extLst>
              <a:ext uri="{FF2B5EF4-FFF2-40B4-BE49-F238E27FC236}">
                <a16:creationId xmlns:a16="http://schemas.microsoft.com/office/drawing/2014/main" id="{E24A8EFE-8CEC-4AE7-B037-588EFC4EBFD7}"/>
              </a:ext>
            </a:extLst>
          </p:cNvPr>
          <p:cNvCxnSpPr/>
          <p:nvPr/>
        </p:nvCxnSpPr>
        <p:spPr>
          <a:xfrm>
            <a:off x="249119" y="3346672"/>
            <a:ext cx="62864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FB068DD-ECA8-477F-8224-B5670671FCEB}"/>
              </a:ext>
            </a:extLst>
          </p:cNvPr>
          <p:cNvCxnSpPr/>
          <p:nvPr/>
        </p:nvCxnSpPr>
        <p:spPr>
          <a:xfrm>
            <a:off x="241027" y="4583628"/>
            <a:ext cx="6286479" cy="0"/>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2" descr="Icon&#10;&#10;Description automatically generated">
            <a:extLst>
              <a:ext uri="{FF2B5EF4-FFF2-40B4-BE49-F238E27FC236}">
                <a16:creationId xmlns:a16="http://schemas.microsoft.com/office/drawing/2014/main" id="{2C989C21-3833-4EB7-9A55-7401B55C05FC}"/>
              </a:ext>
            </a:extLst>
          </p:cNvPr>
          <p:cNvPicPr>
            <a:picLocks noChangeAspect="1"/>
          </p:cNvPicPr>
          <p:nvPr/>
        </p:nvPicPr>
        <p:blipFill>
          <a:blip r:embed="rId7"/>
          <a:stretch>
            <a:fillRect/>
          </a:stretch>
        </p:blipFill>
        <p:spPr>
          <a:xfrm>
            <a:off x="116348" y="3348686"/>
            <a:ext cx="621273" cy="613719"/>
          </a:xfrm>
          <a:prstGeom prst="rect">
            <a:avLst/>
          </a:prstGeom>
        </p:spPr>
      </p:pic>
      <p:cxnSp>
        <p:nvCxnSpPr>
          <p:cNvPr id="30" name="Straight Connector 29">
            <a:extLst>
              <a:ext uri="{FF2B5EF4-FFF2-40B4-BE49-F238E27FC236}">
                <a16:creationId xmlns:a16="http://schemas.microsoft.com/office/drawing/2014/main" id="{FE994205-0464-4DF1-8769-222C4E37AAD9}"/>
              </a:ext>
            </a:extLst>
          </p:cNvPr>
          <p:cNvCxnSpPr/>
          <p:nvPr/>
        </p:nvCxnSpPr>
        <p:spPr>
          <a:xfrm>
            <a:off x="241027" y="6401277"/>
            <a:ext cx="6286479" cy="0"/>
          </a:xfrm>
          <a:prstGeom prst="line">
            <a:avLst/>
          </a:prstGeom>
        </p:spPr>
        <p:style>
          <a:lnRef idx="1">
            <a:schemeClr val="accent1"/>
          </a:lnRef>
          <a:fillRef idx="0">
            <a:schemeClr val="accent1"/>
          </a:fillRef>
          <a:effectRef idx="0">
            <a:schemeClr val="accent1"/>
          </a:effectRef>
          <a:fontRef idx="minor">
            <a:schemeClr val="tx1"/>
          </a:fontRef>
        </p:style>
      </p:cxnSp>
      <p:pic>
        <p:nvPicPr>
          <p:cNvPr id="51" name="Picture 50" descr="A picture containing text&#10;&#10;Description automatically generated">
            <a:extLst>
              <a:ext uri="{FF2B5EF4-FFF2-40B4-BE49-F238E27FC236}">
                <a16:creationId xmlns:a16="http://schemas.microsoft.com/office/drawing/2014/main" id="{4B0AC3C4-DAED-4C2F-8C86-E14F31AE834C}"/>
              </a:ext>
            </a:extLst>
          </p:cNvPr>
          <p:cNvPicPr>
            <a:picLocks noChangeAspect="1"/>
          </p:cNvPicPr>
          <p:nvPr/>
        </p:nvPicPr>
        <p:blipFill>
          <a:blip r:embed="rId8"/>
          <a:stretch>
            <a:fillRect/>
          </a:stretch>
        </p:blipFill>
        <p:spPr>
          <a:xfrm>
            <a:off x="172893" y="144168"/>
            <a:ext cx="1812025" cy="676747"/>
          </a:xfrm>
          <a:prstGeom prst="rect">
            <a:avLst/>
          </a:prstGeom>
        </p:spPr>
      </p:pic>
      <p:sp>
        <p:nvSpPr>
          <p:cNvPr id="39" name="TextBox 38">
            <a:extLst>
              <a:ext uri="{FF2B5EF4-FFF2-40B4-BE49-F238E27FC236}">
                <a16:creationId xmlns:a16="http://schemas.microsoft.com/office/drawing/2014/main" id="{9703CE45-B2A6-40B0-A8F3-1CFB88A4BE10}"/>
              </a:ext>
            </a:extLst>
          </p:cNvPr>
          <p:cNvSpPr txBox="1"/>
          <p:nvPr/>
        </p:nvSpPr>
        <p:spPr>
          <a:xfrm>
            <a:off x="183329" y="5728706"/>
            <a:ext cx="6559622" cy="553998"/>
          </a:xfrm>
          <a:prstGeom prst="rect">
            <a:avLst/>
          </a:prstGeom>
          <a:solidFill>
            <a:schemeClr val="accent5">
              <a:lumMod val="20000"/>
              <a:lumOff val="80000"/>
            </a:schemeClr>
          </a:solidFill>
        </p:spPr>
        <p:txBody>
          <a:bodyPr wrap="square" lIns="91440" tIns="45720" rIns="91440" bIns="45720" rtlCol="0" anchor="t">
            <a:spAutoFit/>
          </a:bodyPr>
          <a:lstStyle/>
          <a:p>
            <a:r>
              <a:rPr lang="en-GB" sz="1000">
                <a:solidFill>
                  <a:srgbClr val="2F5496"/>
                </a:solidFill>
                <a:latin typeface="Avenir Next LT Pro"/>
              </a:rPr>
              <a:t>Around a quarter of our contacts with vulnerable people do not result in a completed Safe and Well visit.  We are looking into this with our partners to understand what the causes of this are, particularly in urban areas where completing a visit has at times proved more challenging. </a:t>
            </a:r>
            <a:endParaRPr lang="en-US" sz="1000">
              <a:solidFill>
                <a:srgbClr val="000000"/>
              </a:solidFill>
              <a:latin typeface="Calibri" panose="020F0502020204030204"/>
              <a:cs typeface="Calibri" panose="020F0502020204030204"/>
            </a:endParaRPr>
          </a:p>
        </p:txBody>
      </p:sp>
      <p:sp>
        <p:nvSpPr>
          <p:cNvPr id="3" name="TextBox 2">
            <a:extLst>
              <a:ext uri="{FF2B5EF4-FFF2-40B4-BE49-F238E27FC236}">
                <a16:creationId xmlns:a16="http://schemas.microsoft.com/office/drawing/2014/main" id="{D2295659-92FE-48FB-B2DD-8452B13D362E}"/>
              </a:ext>
            </a:extLst>
          </p:cNvPr>
          <p:cNvSpPr txBox="1"/>
          <p:nvPr/>
        </p:nvSpPr>
        <p:spPr>
          <a:xfrm>
            <a:off x="215409" y="5480195"/>
            <a:ext cx="4192296" cy="261610"/>
          </a:xfrm>
          <a:prstGeom prst="rect">
            <a:avLst/>
          </a:prstGeom>
          <a:noFill/>
        </p:spPr>
        <p:txBody>
          <a:bodyPr wrap="square" rtlCol="0">
            <a:spAutoFit/>
          </a:bodyPr>
          <a:lstStyle/>
          <a:p>
            <a:r>
              <a:rPr lang="en-GB" sz="1100">
                <a:solidFill>
                  <a:schemeClr val="accent1">
                    <a:lumMod val="75000"/>
                  </a:schemeClr>
                </a:solidFill>
                <a:latin typeface="Avenir Next LT Pro" panose="020B0504020202020204" pitchFamily="34" charset="0"/>
              </a:rPr>
              <a:t>81% completed on time vs 70% April 2021-September 2021</a:t>
            </a:r>
          </a:p>
        </p:txBody>
      </p:sp>
      <p:sp>
        <p:nvSpPr>
          <p:cNvPr id="6" name="TextBox 5">
            <a:extLst>
              <a:ext uri="{FF2B5EF4-FFF2-40B4-BE49-F238E27FC236}">
                <a16:creationId xmlns:a16="http://schemas.microsoft.com/office/drawing/2014/main" id="{E7029968-9BAC-4513-B27A-77D42AAB09CD}"/>
              </a:ext>
            </a:extLst>
          </p:cNvPr>
          <p:cNvSpPr txBox="1"/>
          <p:nvPr/>
        </p:nvSpPr>
        <p:spPr>
          <a:xfrm>
            <a:off x="58451" y="7389186"/>
            <a:ext cx="6770190" cy="430887"/>
          </a:xfrm>
          <a:prstGeom prst="rect">
            <a:avLst/>
          </a:prstGeom>
          <a:noFill/>
        </p:spPr>
        <p:txBody>
          <a:bodyPr wrap="square" rtlCol="0">
            <a:spAutoFit/>
          </a:bodyPr>
          <a:lstStyle/>
          <a:p>
            <a:r>
              <a:rPr lang="en-GB" sz="1100" i="1">
                <a:solidFill>
                  <a:srgbClr val="2F5496"/>
                </a:solidFill>
                <a:latin typeface="Avenir Next LT Pro"/>
              </a:rPr>
              <a:t>The reduction in audits this year is due to resourcing and capacity pressures where some staff are still in training phases and there are also some vacancies which are either on hold or being advertised.</a:t>
            </a:r>
          </a:p>
        </p:txBody>
      </p:sp>
    </p:spTree>
    <p:extLst>
      <p:ext uri="{BB962C8B-B14F-4D97-AF65-F5344CB8AC3E}">
        <p14:creationId xmlns:p14="http://schemas.microsoft.com/office/powerpoint/2010/main" val="2650225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2B5202-2F9D-B6B9-27B2-C4952252915F}"/>
              </a:ext>
            </a:extLst>
          </p:cNvPr>
          <p:cNvSpPr/>
          <p:nvPr/>
        </p:nvSpPr>
        <p:spPr>
          <a:xfrm>
            <a:off x="0" y="1286"/>
            <a:ext cx="6858000" cy="1014469"/>
          </a:xfrm>
          <a:prstGeom prst="rect">
            <a:avLst/>
          </a:prstGeom>
          <a:solidFill>
            <a:srgbClr val="33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10" name="TextBox 9">
            <a:extLst>
              <a:ext uri="{FF2B5EF4-FFF2-40B4-BE49-F238E27FC236}">
                <a16:creationId xmlns:a16="http://schemas.microsoft.com/office/drawing/2014/main" id="{4F4D4F08-8439-446C-BB58-D561EE1D85DD}"/>
              </a:ext>
            </a:extLst>
          </p:cNvPr>
          <p:cNvSpPr txBox="1"/>
          <p:nvPr/>
        </p:nvSpPr>
        <p:spPr>
          <a:xfrm>
            <a:off x="3952610" y="309050"/>
            <a:ext cx="1754147" cy="400110"/>
          </a:xfrm>
          <a:prstGeom prst="rect">
            <a:avLst/>
          </a:prstGeom>
          <a:noFill/>
        </p:spPr>
        <p:txBody>
          <a:bodyPr wrap="square" lIns="91440" tIns="45720" rIns="91440" bIns="45720" rtlCol="0" anchor="t">
            <a:spAutoFit/>
          </a:bodyPr>
          <a:lstStyle/>
          <a:p>
            <a:pPr algn="ctr"/>
            <a:r>
              <a:rPr lang="en-GB" sz="2000" b="1">
                <a:solidFill>
                  <a:srgbClr val="FFFFFF"/>
                </a:solidFill>
                <a:latin typeface="Avenir Next LT Pro"/>
              </a:rPr>
              <a:t>Our People </a:t>
            </a:r>
            <a:endParaRPr lang="en-US">
              <a:solidFill>
                <a:srgbClr val="FFFFFF"/>
              </a:solidFill>
              <a:latin typeface="Avenir Next LT Pro"/>
            </a:endParaRPr>
          </a:p>
        </p:txBody>
      </p:sp>
      <p:pic>
        <p:nvPicPr>
          <p:cNvPr id="11" name="Picture 10">
            <a:extLst>
              <a:ext uri="{FF2B5EF4-FFF2-40B4-BE49-F238E27FC236}">
                <a16:creationId xmlns:a16="http://schemas.microsoft.com/office/drawing/2014/main" id="{B89531F8-E642-48AE-8624-C4308BF43192}"/>
              </a:ext>
            </a:extLst>
          </p:cNvPr>
          <p:cNvPicPr>
            <a:picLocks noChangeAspect="1"/>
          </p:cNvPicPr>
          <p:nvPr/>
        </p:nvPicPr>
        <p:blipFill rotWithShape="1">
          <a:blip r:embed="rId3">
            <a:extLst>
              <a:ext uri="{28A0092B-C50C-407E-A947-70E740481C1C}">
                <a14:useLocalDpi xmlns:a14="http://schemas.microsoft.com/office/drawing/2010/main" val="0"/>
              </a:ext>
            </a:extLst>
          </a:blip>
          <a:srcRect l="12076" t="28597" r="15525" b="29526"/>
          <a:stretch/>
        </p:blipFill>
        <p:spPr>
          <a:xfrm>
            <a:off x="5657691" y="238803"/>
            <a:ext cx="972347" cy="562425"/>
          </a:xfrm>
          <a:prstGeom prst="rect">
            <a:avLst/>
          </a:prstGeom>
        </p:spPr>
      </p:pic>
      <p:sp>
        <p:nvSpPr>
          <p:cNvPr id="20" name="TextBox 19">
            <a:extLst>
              <a:ext uri="{FF2B5EF4-FFF2-40B4-BE49-F238E27FC236}">
                <a16:creationId xmlns:a16="http://schemas.microsoft.com/office/drawing/2014/main" id="{FFE5EA42-D89B-4403-BBCA-3A70827F9913}"/>
              </a:ext>
            </a:extLst>
          </p:cNvPr>
          <p:cNvSpPr txBox="1"/>
          <p:nvPr/>
        </p:nvSpPr>
        <p:spPr>
          <a:xfrm>
            <a:off x="1345430" y="1043382"/>
            <a:ext cx="5144180" cy="461665"/>
          </a:xfrm>
          <a:prstGeom prst="rect">
            <a:avLst/>
          </a:prstGeom>
          <a:noFill/>
        </p:spPr>
        <p:txBody>
          <a:bodyPr wrap="square" lIns="91441" tIns="45720" rIns="91441" bIns="45720" rtlCol="0" anchor="t">
            <a:spAutoFit/>
          </a:bodyPr>
          <a:lstStyle/>
          <a:p>
            <a:r>
              <a:rPr lang="en-GB" sz="1100" b="1">
                <a:solidFill>
                  <a:srgbClr val="2F5496"/>
                </a:solidFill>
                <a:latin typeface="Avenir Next LT Pro"/>
              </a:rPr>
              <a:t>  </a:t>
            </a:r>
            <a:r>
              <a:rPr lang="en-GB" sz="1200">
                <a:solidFill>
                  <a:srgbClr val="2F5496"/>
                </a:solidFill>
                <a:latin typeface="Avenir Next LT Pro"/>
              </a:rPr>
              <a:t>average shifts/days lost to sickness</a:t>
            </a:r>
          </a:p>
          <a:p>
            <a:r>
              <a:rPr lang="en-GB" sz="1200" b="1">
                <a:solidFill>
                  <a:srgbClr val="2F5496"/>
                </a:solidFill>
                <a:latin typeface="Avenir Next LT Pro"/>
              </a:rPr>
              <a:t>+1.0 shifts lost </a:t>
            </a:r>
            <a:r>
              <a:rPr lang="en-GB" sz="1200">
                <a:solidFill>
                  <a:srgbClr val="2F5496"/>
                </a:solidFill>
                <a:latin typeface="Avenir Next LT Pro"/>
              </a:rPr>
              <a:t>(+28%) vs 2021</a:t>
            </a:r>
          </a:p>
        </p:txBody>
      </p:sp>
      <p:pic>
        <p:nvPicPr>
          <p:cNvPr id="27" name="Picture 26">
            <a:extLst>
              <a:ext uri="{FF2B5EF4-FFF2-40B4-BE49-F238E27FC236}">
                <a16:creationId xmlns:a16="http://schemas.microsoft.com/office/drawing/2014/main" id="{51B77355-1953-4577-91FB-D9654BA90F57}"/>
              </a:ext>
            </a:extLst>
          </p:cNvPr>
          <p:cNvPicPr>
            <a:picLocks noChangeAspect="1"/>
          </p:cNvPicPr>
          <p:nvPr/>
        </p:nvPicPr>
        <p:blipFill rotWithShape="1">
          <a:blip r:embed="rId4">
            <a:extLst>
              <a:ext uri="{28A0092B-C50C-407E-A947-70E740481C1C}">
                <a14:useLocalDpi xmlns:a14="http://schemas.microsoft.com/office/drawing/2010/main" val="0"/>
              </a:ext>
            </a:extLst>
          </a:blip>
          <a:srcRect l="28653" t="21120" r="29026" b="20591"/>
          <a:stretch/>
        </p:blipFill>
        <p:spPr>
          <a:xfrm>
            <a:off x="117324" y="1054513"/>
            <a:ext cx="384543" cy="546087"/>
          </a:xfrm>
          <a:prstGeom prst="rect">
            <a:avLst/>
          </a:prstGeom>
        </p:spPr>
      </p:pic>
      <p:sp>
        <p:nvSpPr>
          <p:cNvPr id="40" name="TextBox 39">
            <a:extLst>
              <a:ext uri="{FF2B5EF4-FFF2-40B4-BE49-F238E27FC236}">
                <a16:creationId xmlns:a16="http://schemas.microsoft.com/office/drawing/2014/main" id="{9813B104-2F2C-45EA-AE04-544A24073CF2}"/>
              </a:ext>
            </a:extLst>
          </p:cNvPr>
          <p:cNvSpPr txBox="1"/>
          <p:nvPr/>
        </p:nvSpPr>
        <p:spPr>
          <a:xfrm>
            <a:off x="2815604" y="1035355"/>
            <a:ext cx="4009939" cy="338554"/>
          </a:xfrm>
          <a:prstGeom prst="rect">
            <a:avLst/>
          </a:prstGeom>
          <a:noFill/>
        </p:spPr>
        <p:txBody>
          <a:bodyPr wrap="square" lIns="91441" tIns="45720" rIns="91441" bIns="45720" rtlCol="0" anchor="t">
            <a:spAutoFit/>
          </a:bodyPr>
          <a:lstStyle/>
          <a:p>
            <a:pPr algn="r"/>
            <a:r>
              <a:rPr lang="en-GB" sz="1600" b="1">
                <a:solidFill>
                  <a:srgbClr val="2F5496"/>
                </a:solidFill>
                <a:latin typeface="Avenir Next LT Pro"/>
              </a:rPr>
              <a:t>Sickness absence </a:t>
            </a:r>
            <a:endParaRPr lang="en-GB" sz="1600">
              <a:solidFill>
                <a:srgbClr val="2F5496"/>
              </a:solidFill>
              <a:latin typeface="Avenir Next LT Pro"/>
            </a:endParaRPr>
          </a:p>
        </p:txBody>
      </p:sp>
      <p:sp>
        <p:nvSpPr>
          <p:cNvPr id="2" name="TextBox 1">
            <a:extLst>
              <a:ext uri="{FF2B5EF4-FFF2-40B4-BE49-F238E27FC236}">
                <a16:creationId xmlns:a16="http://schemas.microsoft.com/office/drawing/2014/main" id="{E6CE4F3F-CEDF-4BA8-8FFC-0987A0D2FD19}"/>
              </a:ext>
            </a:extLst>
          </p:cNvPr>
          <p:cNvSpPr txBox="1"/>
          <p:nvPr/>
        </p:nvSpPr>
        <p:spPr>
          <a:xfrm>
            <a:off x="669835" y="1077494"/>
            <a:ext cx="881915" cy="400110"/>
          </a:xfrm>
          <a:prstGeom prst="rect">
            <a:avLst/>
          </a:prstGeom>
          <a:noFill/>
        </p:spPr>
        <p:txBody>
          <a:bodyPr wrap="square" rtlCol="0">
            <a:spAutoFit/>
          </a:bodyPr>
          <a:lstStyle/>
          <a:p>
            <a:r>
              <a:rPr lang="en-GB" sz="2000" b="1">
                <a:solidFill>
                  <a:srgbClr val="2F5496"/>
                </a:solidFill>
                <a:latin typeface="Avenir Next LT Pro"/>
              </a:rPr>
              <a:t>7.1</a:t>
            </a:r>
            <a:endParaRPr lang="en-GB" sz="2000">
              <a:solidFill>
                <a:srgbClr val="2F5496"/>
              </a:solidFill>
              <a:latin typeface="Avenir Next LT Pro"/>
            </a:endParaRPr>
          </a:p>
        </p:txBody>
      </p:sp>
      <p:sp>
        <p:nvSpPr>
          <p:cNvPr id="23" name="TextBox 22">
            <a:extLst>
              <a:ext uri="{FF2B5EF4-FFF2-40B4-BE49-F238E27FC236}">
                <a16:creationId xmlns:a16="http://schemas.microsoft.com/office/drawing/2014/main" id="{559E1EF4-009B-467E-891B-3EA45E6F3C3C}"/>
              </a:ext>
            </a:extLst>
          </p:cNvPr>
          <p:cNvSpPr txBox="1"/>
          <p:nvPr/>
        </p:nvSpPr>
        <p:spPr>
          <a:xfrm>
            <a:off x="1515012" y="4884887"/>
            <a:ext cx="4901972" cy="2677656"/>
          </a:xfrm>
          <a:prstGeom prst="rect">
            <a:avLst/>
          </a:prstGeom>
          <a:noFill/>
        </p:spPr>
        <p:txBody>
          <a:bodyPr wrap="square" lIns="91441" tIns="45720" rIns="91441" bIns="45720" rtlCol="0" anchor="t">
            <a:spAutoFit/>
          </a:bodyPr>
          <a:lstStyle/>
          <a:p>
            <a:r>
              <a:rPr lang="en-GB" sz="1200" b="1">
                <a:solidFill>
                  <a:srgbClr val="2F5496"/>
                </a:solidFill>
                <a:latin typeface="Avenir Next LT Pro"/>
              </a:rPr>
              <a:t>Leading</a:t>
            </a:r>
            <a:r>
              <a:rPr lang="en-GB" sz="1200">
                <a:solidFill>
                  <a:srgbClr val="2F5496"/>
                </a:solidFill>
                <a:latin typeface="Avenir Next LT Pro"/>
              </a:rPr>
              <a:t> (near miss/cause for concern) cases have decreased during this period and although one lower than the previous year it is positive that they still significantly exceed the lagging indicators. These figures have increased by 57% compared to 2020/21: 42 leading cases, again showing a positive direction of travel.</a:t>
            </a:r>
          </a:p>
          <a:p>
            <a:endParaRPr lang="en-GB" sz="1200">
              <a:solidFill>
                <a:srgbClr val="2F5496"/>
              </a:solidFill>
              <a:highlight>
                <a:srgbClr val="FFFF00"/>
              </a:highlight>
              <a:latin typeface="Avenir Next LT Pro"/>
            </a:endParaRPr>
          </a:p>
          <a:p>
            <a:r>
              <a:rPr lang="en-GB" sz="1200" b="1">
                <a:solidFill>
                  <a:srgbClr val="2F5496"/>
                </a:solidFill>
                <a:latin typeface="Avenir Next LT Pro"/>
              </a:rPr>
              <a:t>Lagging</a:t>
            </a:r>
            <a:r>
              <a:rPr lang="en-GB" sz="1200">
                <a:solidFill>
                  <a:srgbClr val="2F5496"/>
                </a:solidFill>
                <a:latin typeface="Avenir Next LT Pro"/>
              </a:rPr>
              <a:t> (injury/ill health) cases have decreased by 13% during this period compared 2021/22. The injuries are deemed minor and not requiring a RIDDOR. Lagging cases have increased significantly by 51% compared to 2020/21: 30 lagging cases.</a:t>
            </a:r>
          </a:p>
          <a:p>
            <a:endParaRPr lang="en-GB" sz="1200" b="1">
              <a:solidFill>
                <a:srgbClr val="2F5496"/>
              </a:solidFill>
              <a:latin typeface="Avenir Next LT Pro"/>
            </a:endParaRPr>
          </a:p>
          <a:p>
            <a:r>
              <a:rPr lang="en-GB" sz="1200" b="1">
                <a:solidFill>
                  <a:srgbClr val="2F5496"/>
                </a:solidFill>
                <a:latin typeface="Avenir Next LT Pro"/>
              </a:rPr>
              <a:t>RIDDOR </a:t>
            </a:r>
            <a:r>
              <a:rPr lang="en-GB" sz="1200">
                <a:solidFill>
                  <a:srgbClr val="2F5496"/>
                </a:solidFill>
                <a:latin typeface="Avenir Next LT Pro"/>
              </a:rPr>
              <a:t>incidents have remained at 11 when compared to the same period last year. RIDDOR incidents have increased by 83% compared to 2020/21: 6 RIDDOR cases.</a:t>
            </a:r>
            <a:endParaRPr lang="en-GB" sz="1200" b="1">
              <a:solidFill>
                <a:srgbClr val="2F5496"/>
              </a:solidFill>
              <a:latin typeface="Avenir Next LT Pro"/>
            </a:endParaRPr>
          </a:p>
        </p:txBody>
      </p:sp>
      <p:sp>
        <p:nvSpPr>
          <p:cNvPr id="18" name="TextBox 17">
            <a:extLst>
              <a:ext uri="{FF2B5EF4-FFF2-40B4-BE49-F238E27FC236}">
                <a16:creationId xmlns:a16="http://schemas.microsoft.com/office/drawing/2014/main" id="{6C299A46-C860-4698-B8CF-ADE79145D3D5}"/>
              </a:ext>
            </a:extLst>
          </p:cNvPr>
          <p:cNvSpPr txBox="1"/>
          <p:nvPr/>
        </p:nvSpPr>
        <p:spPr>
          <a:xfrm>
            <a:off x="10533" y="5015073"/>
            <a:ext cx="1661071" cy="677108"/>
          </a:xfrm>
          <a:prstGeom prst="rect">
            <a:avLst/>
          </a:prstGeom>
          <a:noFill/>
        </p:spPr>
        <p:txBody>
          <a:bodyPr wrap="square" rtlCol="0">
            <a:spAutoFit/>
          </a:bodyPr>
          <a:lstStyle/>
          <a:p>
            <a:pPr algn="ctr"/>
            <a:r>
              <a:rPr lang="en-GB" sz="1400" b="1">
                <a:solidFill>
                  <a:srgbClr val="2F5496"/>
                </a:solidFill>
                <a:latin typeface="Avenir Next LT Pro"/>
              </a:rPr>
              <a:t>66</a:t>
            </a:r>
          </a:p>
          <a:p>
            <a:pPr algn="ctr"/>
            <a:r>
              <a:rPr lang="en-GB" sz="1200">
                <a:solidFill>
                  <a:srgbClr val="2F5496"/>
                </a:solidFill>
                <a:latin typeface="Avenir Next LT Pro"/>
              </a:rPr>
              <a:t>-1 vs 2021/22</a:t>
            </a:r>
          </a:p>
          <a:p>
            <a:pPr algn="ctr"/>
            <a:r>
              <a:rPr lang="en-GB" sz="1200">
                <a:solidFill>
                  <a:srgbClr val="2F5496"/>
                </a:solidFill>
                <a:latin typeface="Avenir Next LT Pro"/>
              </a:rPr>
              <a:t>3-year average: 58 </a:t>
            </a:r>
          </a:p>
        </p:txBody>
      </p:sp>
      <p:sp>
        <p:nvSpPr>
          <p:cNvPr id="19" name="TextBox 18">
            <a:extLst>
              <a:ext uri="{FF2B5EF4-FFF2-40B4-BE49-F238E27FC236}">
                <a16:creationId xmlns:a16="http://schemas.microsoft.com/office/drawing/2014/main" id="{B93BC6F0-7FC8-42C4-B405-F102084DDEBA}"/>
              </a:ext>
            </a:extLst>
          </p:cNvPr>
          <p:cNvSpPr txBox="1"/>
          <p:nvPr/>
        </p:nvSpPr>
        <p:spPr>
          <a:xfrm>
            <a:off x="0" y="5948885"/>
            <a:ext cx="1588446" cy="677108"/>
          </a:xfrm>
          <a:prstGeom prst="rect">
            <a:avLst/>
          </a:prstGeom>
          <a:noFill/>
        </p:spPr>
        <p:txBody>
          <a:bodyPr wrap="square" rtlCol="0">
            <a:spAutoFit/>
          </a:bodyPr>
          <a:lstStyle/>
          <a:p>
            <a:pPr algn="ctr"/>
            <a:r>
              <a:rPr lang="en-GB" sz="1400" b="1">
                <a:solidFill>
                  <a:srgbClr val="2F5496"/>
                </a:solidFill>
                <a:latin typeface="Avenir Next LT Pro"/>
              </a:rPr>
              <a:t>51</a:t>
            </a:r>
          </a:p>
          <a:p>
            <a:pPr algn="ctr"/>
            <a:r>
              <a:rPr lang="en-GB" sz="1200">
                <a:solidFill>
                  <a:srgbClr val="2F5496"/>
                </a:solidFill>
                <a:latin typeface="Avenir Next LT Pro"/>
              </a:rPr>
              <a:t>-8 vs 2021/22</a:t>
            </a:r>
          </a:p>
          <a:p>
            <a:pPr algn="ctr"/>
            <a:r>
              <a:rPr lang="en-GB" sz="1200">
                <a:solidFill>
                  <a:srgbClr val="2F5496"/>
                </a:solidFill>
                <a:latin typeface="Avenir Next LT Pro"/>
              </a:rPr>
              <a:t>3-year average: 47 </a:t>
            </a:r>
          </a:p>
        </p:txBody>
      </p:sp>
      <p:sp>
        <p:nvSpPr>
          <p:cNvPr id="24" name="TextBox 23">
            <a:extLst>
              <a:ext uri="{FF2B5EF4-FFF2-40B4-BE49-F238E27FC236}">
                <a16:creationId xmlns:a16="http://schemas.microsoft.com/office/drawing/2014/main" id="{C06B17AF-FE17-4542-9070-582B30D46EED}"/>
              </a:ext>
            </a:extLst>
          </p:cNvPr>
          <p:cNvSpPr txBox="1"/>
          <p:nvPr/>
        </p:nvSpPr>
        <p:spPr>
          <a:xfrm>
            <a:off x="-14925" y="6906969"/>
            <a:ext cx="1661072" cy="677108"/>
          </a:xfrm>
          <a:prstGeom prst="rect">
            <a:avLst/>
          </a:prstGeom>
          <a:noFill/>
        </p:spPr>
        <p:txBody>
          <a:bodyPr wrap="square" rtlCol="0">
            <a:spAutoFit/>
          </a:bodyPr>
          <a:lstStyle/>
          <a:p>
            <a:pPr algn="ctr"/>
            <a:r>
              <a:rPr lang="en-GB" sz="1400" b="1">
                <a:solidFill>
                  <a:srgbClr val="2F5496"/>
                </a:solidFill>
                <a:latin typeface="Avenir Next LT Pro"/>
              </a:rPr>
              <a:t>11</a:t>
            </a:r>
          </a:p>
          <a:p>
            <a:pPr algn="ctr"/>
            <a:r>
              <a:rPr lang="en-GB" sz="1200">
                <a:solidFill>
                  <a:srgbClr val="2F5496"/>
                </a:solidFill>
                <a:latin typeface="Avenir Next LT Pro"/>
              </a:rPr>
              <a:t>+/-0 vs 2021/22</a:t>
            </a:r>
          </a:p>
          <a:p>
            <a:pPr algn="ctr"/>
            <a:r>
              <a:rPr lang="en-GB" sz="1200">
                <a:solidFill>
                  <a:srgbClr val="2F5496"/>
                </a:solidFill>
                <a:latin typeface="Avenir Next LT Pro"/>
              </a:rPr>
              <a:t>3-year average: 9 </a:t>
            </a:r>
          </a:p>
        </p:txBody>
      </p:sp>
      <p:sp>
        <p:nvSpPr>
          <p:cNvPr id="17" name="TextBox 16">
            <a:extLst>
              <a:ext uri="{FF2B5EF4-FFF2-40B4-BE49-F238E27FC236}">
                <a16:creationId xmlns:a16="http://schemas.microsoft.com/office/drawing/2014/main" id="{2A14F327-2F36-44A4-891B-68036AAF52F9}"/>
              </a:ext>
            </a:extLst>
          </p:cNvPr>
          <p:cNvSpPr txBox="1"/>
          <p:nvPr/>
        </p:nvSpPr>
        <p:spPr>
          <a:xfrm>
            <a:off x="130387" y="7708679"/>
            <a:ext cx="6605703" cy="2077492"/>
          </a:xfrm>
          <a:prstGeom prst="rect">
            <a:avLst/>
          </a:prstGeom>
          <a:solidFill>
            <a:schemeClr val="accent5">
              <a:lumMod val="20000"/>
              <a:lumOff val="80000"/>
            </a:schemeClr>
          </a:solidFill>
        </p:spPr>
        <p:txBody>
          <a:bodyPr wrap="square" lIns="91440" tIns="45720" rIns="91440" bIns="45720" rtlCol="0" anchor="t">
            <a:spAutoFit/>
          </a:bodyPr>
          <a:lstStyle/>
          <a:p>
            <a:r>
              <a:rPr lang="en-GB" sz="1200">
                <a:solidFill>
                  <a:srgbClr val="2F5496"/>
                </a:solidFill>
                <a:latin typeface="Avenir Next LT Pro"/>
              </a:rPr>
              <a:t>Injuries have decreased slightly in comparison to April to September 2021. It is also important to note that, positively, leading indicators outweigh lagging indicators by 15 cases. Most injuries happen during training and operational incidents, because of the environment they are more at risk. These mostly involve strains, sprains, slips, trips and falls, manual handling and burns. </a:t>
            </a:r>
            <a:endParaRPr lang="en-GB" sz="900">
              <a:solidFill>
                <a:srgbClr val="2F5496"/>
              </a:solidFill>
              <a:highlight>
                <a:srgbClr val="FFFF00"/>
              </a:highlight>
              <a:latin typeface="Avenir Next LT Pro"/>
            </a:endParaRPr>
          </a:p>
          <a:p>
            <a:endParaRPr lang="en-GB" sz="900">
              <a:solidFill>
                <a:srgbClr val="2F5496"/>
              </a:solidFill>
              <a:highlight>
                <a:srgbClr val="FFFF00"/>
              </a:highlight>
              <a:latin typeface="Avenir Next LT Pro"/>
            </a:endParaRPr>
          </a:p>
          <a:p>
            <a:r>
              <a:rPr lang="en-GB" sz="1200">
                <a:solidFill>
                  <a:srgbClr val="2F5496"/>
                </a:solidFill>
                <a:latin typeface="Avenir Next LT Pro"/>
              </a:rPr>
              <a:t>There have been 11 injuries reported under RIDDOR (Reporting of Injuries, Diseases and Dangerous Occurrences Regulations) preventing Fire and Rescue Service (FRS) staff from working 7 days or more, subdivided as follows: slips, lifting/handling, fall from height and other. These injuries occurred during attended fire incidents, gym/PT sessions and drill yard/training. The figure of 11 is the same as the 2021 reporting period.</a:t>
            </a:r>
            <a:endParaRPr lang="en-GB" sz="1200">
              <a:solidFill>
                <a:srgbClr val="FF0000"/>
              </a:solidFill>
              <a:latin typeface="Avenir Next LT Pro"/>
            </a:endParaRPr>
          </a:p>
        </p:txBody>
      </p:sp>
      <p:pic>
        <p:nvPicPr>
          <p:cNvPr id="28" name="Picture 27">
            <a:extLst>
              <a:ext uri="{FF2B5EF4-FFF2-40B4-BE49-F238E27FC236}">
                <a16:creationId xmlns:a16="http://schemas.microsoft.com/office/drawing/2014/main" id="{280D1071-EC04-45D3-88F4-C3F8AE1B974A}"/>
              </a:ext>
            </a:extLst>
          </p:cNvPr>
          <p:cNvPicPr>
            <a:picLocks noChangeAspect="1"/>
          </p:cNvPicPr>
          <p:nvPr/>
        </p:nvPicPr>
        <p:blipFill>
          <a:blip r:embed="rId5"/>
          <a:stretch>
            <a:fillRect/>
          </a:stretch>
        </p:blipFill>
        <p:spPr>
          <a:xfrm>
            <a:off x="6090699" y="4481722"/>
            <a:ext cx="624884" cy="609926"/>
          </a:xfrm>
          <a:prstGeom prst="rect">
            <a:avLst/>
          </a:prstGeom>
        </p:spPr>
      </p:pic>
      <p:sp>
        <p:nvSpPr>
          <p:cNvPr id="29" name="TextBox 28">
            <a:extLst>
              <a:ext uri="{FF2B5EF4-FFF2-40B4-BE49-F238E27FC236}">
                <a16:creationId xmlns:a16="http://schemas.microsoft.com/office/drawing/2014/main" id="{571F7E53-1CE6-4744-87D2-C07427FAC86B}"/>
              </a:ext>
            </a:extLst>
          </p:cNvPr>
          <p:cNvSpPr txBox="1"/>
          <p:nvPr/>
        </p:nvSpPr>
        <p:spPr>
          <a:xfrm>
            <a:off x="10533" y="4602582"/>
            <a:ext cx="4009939" cy="337457"/>
          </a:xfrm>
          <a:prstGeom prst="rect">
            <a:avLst/>
          </a:prstGeom>
          <a:noFill/>
        </p:spPr>
        <p:txBody>
          <a:bodyPr wrap="square" lIns="91441" tIns="45720" rIns="91441" bIns="45720" rtlCol="0" anchor="t">
            <a:spAutoFit/>
          </a:bodyPr>
          <a:lstStyle/>
          <a:p>
            <a:r>
              <a:rPr lang="en-GB" sz="1600" b="1">
                <a:solidFill>
                  <a:srgbClr val="2F5496"/>
                </a:solidFill>
                <a:latin typeface="Avenir Next LT Pro"/>
              </a:rPr>
              <a:t>Health &amp; Safety</a:t>
            </a:r>
            <a:endParaRPr lang="en-GB" sz="1600">
              <a:solidFill>
                <a:srgbClr val="2F5496"/>
              </a:solidFill>
              <a:latin typeface="Avenir Next LT Pro"/>
            </a:endParaRPr>
          </a:p>
        </p:txBody>
      </p:sp>
      <p:pic>
        <p:nvPicPr>
          <p:cNvPr id="21" name="Picture 20" descr="A picture containing text&#10;&#10;Description automatically generated">
            <a:extLst>
              <a:ext uri="{FF2B5EF4-FFF2-40B4-BE49-F238E27FC236}">
                <a16:creationId xmlns:a16="http://schemas.microsoft.com/office/drawing/2014/main" id="{6C3AF556-C226-4668-967E-DEA4E81CDC34}"/>
              </a:ext>
            </a:extLst>
          </p:cNvPr>
          <p:cNvPicPr>
            <a:picLocks noChangeAspect="1"/>
          </p:cNvPicPr>
          <p:nvPr/>
        </p:nvPicPr>
        <p:blipFill>
          <a:blip r:embed="rId6"/>
          <a:stretch>
            <a:fillRect/>
          </a:stretch>
        </p:blipFill>
        <p:spPr>
          <a:xfrm>
            <a:off x="172893" y="144168"/>
            <a:ext cx="1812025" cy="676747"/>
          </a:xfrm>
          <a:prstGeom prst="rect">
            <a:avLst/>
          </a:prstGeom>
        </p:spPr>
      </p:pic>
      <p:sp>
        <p:nvSpPr>
          <p:cNvPr id="22" name="TextBox 21">
            <a:extLst>
              <a:ext uri="{FF2B5EF4-FFF2-40B4-BE49-F238E27FC236}">
                <a16:creationId xmlns:a16="http://schemas.microsoft.com/office/drawing/2014/main" id="{02FF55AD-CFE2-4AE9-8778-BE2D09B7F1F7}"/>
              </a:ext>
            </a:extLst>
          </p:cNvPr>
          <p:cNvSpPr txBox="1"/>
          <p:nvPr/>
        </p:nvSpPr>
        <p:spPr>
          <a:xfrm>
            <a:off x="126148" y="1634077"/>
            <a:ext cx="6605704" cy="2800767"/>
          </a:xfrm>
          <a:prstGeom prst="rect">
            <a:avLst/>
          </a:prstGeom>
          <a:solidFill>
            <a:schemeClr val="accent5">
              <a:lumMod val="20000"/>
              <a:lumOff val="80000"/>
            </a:schemeClr>
          </a:solidFill>
        </p:spPr>
        <p:txBody>
          <a:bodyPr wrap="square" lIns="91440" tIns="45720" rIns="91440" bIns="45720" anchor="t">
            <a:spAutoFit/>
          </a:bodyPr>
          <a:lstStyle/>
          <a:p>
            <a:pPr>
              <a:buSzPts val="1100"/>
            </a:pPr>
            <a:r>
              <a:rPr lang="en-GB" sz="1100">
                <a:solidFill>
                  <a:srgbClr val="2F5496"/>
                </a:solidFill>
                <a:latin typeface="Avenir Next LT Pro"/>
                <a:ea typeface="+mn-lt"/>
                <a:cs typeface="+mn-lt"/>
              </a:rPr>
              <a:t>11,185 shifts were lost between April and September 2022, equating to 7.1 average shifts lost. </a:t>
            </a:r>
          </a:p>
          <a:p>
            <a:pPr marL="171450" indent="-171450">
              <a:buSzPts val="1100"/>
              <a:buFont typeface="Arial" panose="020B0604020202020204" pitchFamily="34" charset="0"/>
              <a:buChar char="•"/>
            </a:pPr>
            <a:endParaRPr lang="en-GB" sz="1100">
              <a:solidFill>
                <a:srgbClr val="2F5496"/>
              </a:solidFill>
              <a:latin typeface="Avenir Next LT Pro"/>
              <a:ea typeface="+mn-lt"/>
              <a:cs typeface="+mn-lt"/>
            </a:endParaRPr>
          </a:p>
          <a:p>
            <a:pPr marL="171450" indent="-171450">
              <a:buSzPts val="1100"/>
              <a:buFont typeface="Arial" panose="020B0604020202020204" pitchFamily="34" charset="0"/>
              <a:buChar char="•"/>
            </a:pPr>
            <a:r>
              <a:rPr lang="en-GB" sz="1100">
                <a:solidFill>
                  <a:srgbClr val="2F5496"/>
                </a:solidFill>
                <a:latin typeface="Avenir Next LT Pro"/>
                <a:ea typeface="+mn-lt"/>
                <a:cs typeface="+mn-lt"/>
              </a:rPr>
              <a:t>Increase from 8,916 in the same period in 2021 (+28%).  This is owing to increases in all staff groups other than Control, and an increase in long-term sickness. The rolling average for the previous 3 financial years is 5.7 average shifts lost.</a:t>
            </a:r>
          </a:p>
          <a:p>
            <a:pPr>
              <a:buSzPts val="1100"/>
            </a:pPr>
            <a:r>
              <a:rPr lang="en-GB" sz="1100">
                <a:solidFill>
                  <a:srgbClr val="2F5496"/>
                </a:solidFill>
                <a:latin typeface="Avenir Next LT Pro"/>
                <a:ea typeface="+mn-lt"/>
                <a:cs typeface="+mn-lt"/>
              </a:rPr>
              <a:t> </a:t>
            </a:r>
            <a:endParaRPr lang="en-GB" sz="1100">
              <a:solidFill>
                <a:srgbClr val="2F5496"/>
              </a:solidFill>
              <a:latin typeface="Avenir Next LT Pro"/>
            </a:endParaRPr>
          </a:p>
          <a:p>
            <a:pPr marL="171450" indent="-171450">
              <a:buSzPts val="1100"/>
              <a:buFont typeface="Arial" panose="020B0604020202020204" pitchFamily="34" charset="0"/>
              <a:buChar char="•"/>
            </a:pPr>
            <a:r>
              <a:rPr lang="en-GB" sz="1100">
                <a:solidFill>
                  <a:srgbClr val="2F5496"/>
                </a:solidFill>
                <a:latin typeface="Avenir Next LT Pro"/>
                <a:ea typeface="+mn-lt"/>
                <a:cs typeface="+mn-lt"/>
              </a:rPr>
              <a:t>Long-term sickness has increased compared to last year with 56% of sickness in April to Sept 2022 being attributed to long-term absence (short-term, 44%), up from 49% in the same period in 2021.</a:t>
            </a:r>
          </a:p>
          <a:p>
            <a:pPr>
              <a:buSzPts val="1100"/>
            </a:pPr>
            <a:r>
              <a:rPr lang="en-GB" sz="1100">
                <a:solidFill>
                  <a:srgbClr val="2F5496"/>
                </a:solidFill>
                <a:latin typeface="Avenir Next LT Pro"/>
                <a:ea typeface="+mn-lt"/>
                <a:cs typeface="+mn-lt"/>
              </a:rPr>
              <a:t> </a:t>
            </a:r>
          </a:p>
          <a:p>
            <a:pPr marL="171450" indent="-171450">
              <a:buSzPts val="1100"/>
              <a:buFont typeface="Arial" panose="020B0604020202020204" pitchFamily="34" charset="0"/>
              <a:buChar char="•"/>
            </a:pPr>
            <a:r>
              <a:rPr lang="en-GB" sz="1100">
                <a:solidFill>
                  <a:srgbClr val="2F5496"/>
                </a:solidFill>
                <a:latin typeface="Avenir Next LT Pro"/>
                <a:ea typeface="+mn-lt"/>
                <a:cs typeface="+mn-lt"/>
              </a:rPr>
              <a:t>Green book saw the largest increase in overall sickness levels from 1,241 shifts lost in April to Sept 2021 compared to 2,159 for the same period in 2022. This is owing to increases in COVID-19 and mental health sickness (up from 448 shifts lost to 614). </a:t>
            </a:r>
          </a:p>
          <a:p>
            <a:pPr>
              <a:buClr>
                <a:srgbClr val="000000"/>
              </a:buClr>
              <a:buSzPts val="1100"/>
            </a:pPr>
            <a:endParaRPr lang="en-GB" sz="1100">
              <a:solidFill>
                <a:srgbClr val="2F5496"/>
              </a:solidFill>
              <a:latin typeface="Avenir Next LT Pro"/>
            </a:endParaRPr>
          </a:p>
          <a:p>
            <a:pPr>
              <a:buClr>
                <a:srgbClr val="000000"/>
              </a:buClr>
              <a:buSzPts val="1100"/>
            </a:pPr>
            <a:r>
              <a:rPr lang="en-GB" sz="1100">
                <a:solidFill>
                  <a:srgbClr val="2F5496"/>
                </a:solidFill>
                <a:latin typeface="Avenir Next LT Pro"/>
              </a:rPr>
              <a:t>The upward trajectory of sickness, and changing nature of sickness types, correlates with national trends and benchmarks, both within the Fire and Rescue sector and in other sectors. HIWFRS sickness data shows we are slightly above the national average based on the latest benchmark data.</a:t>
            </a:r>
          </a:p>
        </p:txBody>
      </p:sp>
    </p:spTree>
    <p:extLst>
      <p:ext uri="{BB962C8B-B14F-4D97-AF65-F5344CB8AC3E}">
        <p14:creationId xmlns:p14="http://schemas.microsoft.com/office/powerpoint/2010/main" val="3217707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9EA771-F66F-0B0F-ED3A-565485AAD0E9}"/>
              </a:ext>
            </a:extLst>
          </p:cNvPr>
          <p:cNvSpPr/>
          <p:nvPr/>
        </p:nvSpPr>
        <p:spPr>
          <a:xfrm>
            <a:off x="0" y="1286"/>
            <a:ext cx="6858000" cy="1014469"/>
          </a:xfrm>
          <a:prstGeom prst="rect">
            <a:avLst/>
          </a:prstGeom>
          <a:solidFill>
            <a:srgbClr val="33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10" name="TextBox 9">
            <a:extLst>
              <a:ext uri="{FF2B5EF4-FFF2-40B4-BE49-F238E27FC236}">
                <a16:creationId xmlns:a16="http://schemas.microsoft.com/office/drawing/2014/main" id="{8CE36E84-BD5C-42BF-96FF-AB5D41B34D80}"/>
              </a:ext>
            </a:extLst>
          </p:cNvPr>
          <p:cNvSpPr txBox="1"/>
          <p:nvPr/>
        </p:nvSpPr>
        <p:spPr>
          <a:xfrm>
            <a:off x="4195329" y="194269"/>
            <a:ext cx="1828775" cy="400110"/>
          </a:xfrm>
          <a:prstGeom prst="rect">
            <a:avLst/>
          </a:prstGeom>
          <a:noFill/>
        </p:spPr>
        <p:txBody>
          <a:bodyPr wrap="square" lIns="91440" tIns="45720" rIns="91440" bIns="45720" rtlCol="0" anchor="t">
            <a:spAutoFit/>
          </a:bodyPr>
          <a:lstStyle/>
          <a:p>
            <a:pPr algn="ctr"/>
            <a:r>
              <a:rPr lang="en-GB" sz="2000" b="1">
                <a:solidFill>
                  <a:srgbClr val="FFFFFF"/>
                </a:solidFill>
                <a:latin typeface="Avenir Next LT Pro"/>
              </a:rPr>
              <a:t>Public Value</a:t>
            </a:r>
            <a:endParaRPr lang="en-US">
              <a:solidFill>
                <a:srgbClr val="FFFFFF"/>
              </a:solidFill>
              <a:latin typeface="Avenir Next LT Pro"/>
            </a:endParaRPr>
          </a:p>
        </p:txBody>
      </p:sp>
      <p:pic>
        <p:nvPicPr>
          <p:cNvPr id="11" name="Picture 10">
            <a:extLst>
              <a:ext uri="{FF2B5EF4-FFF2-40B4-BE49-F238E27FC236}">
                <a16:creationId xmlns:a16="http://schemas.microsoft.com/office/drawing/2014/main" id="{7CCD78A2-CB50-45F6-89BA-53E6B80517CF}"/>
              </a:ext>
            </a:extLst>
          </p:cNvPr>
          <p:cNvPicPr>
            <a:picLocks noChangeAspect="1"/>
          </p:cNvPicPr>
          <p:nvPr/>
        </p:nvPicPr>
        <p:blipFill rotWithShape="1">
          <a:blip r:embed="rId3">
            <a:extLst>
              <a:ext uri="{28A0092B-C50C-407E-A947-70E740481C1C}">
                <a14:useLocalDpi xmlns:a14="http://schemas.microsoft.com/office/drawing/2010/main" val="0"/>
              </a:ext>
            </a:extLst>
          </a:blip>
          <a:srcRect l="14486" t="14972" r="16416" b="16277"/>
          <a:stretch/>
        </p:blipFill>
        <p:spPr>
          <a:xfrm>
            <a:off x="6056842" y="49760"/>
            <a:ext cx="637647" cy="634445"/>
          </a:xfrm>
          <a:prstGeom prst="rect">
            <a:avLst/>
          </a:prstGeom>
        </p:spPr>
      </p:pic>
      <p:sp>
        <p:nvSpPr>
          <p:cNvPr id="12" name="TextBox 59">
            <a:extLst>
              <a:ext uri="{FF2B5EF4-FFF2-40B4-BE49-F238E27FC236}">
                <a16:creationId xmlns:a16="http://schemas.microsoft.com/office/drawing/2014/main" id="{43FF6DB7-7306-462F-8ECE-A55B1A6FDBC3}"/>
              </a:ext>
            </a:extLst>
          </p:cNvPr>
          <p:cNvSpPr txBox="1"/>
          <p:nvPr/>
        </p:nvSpPr>
        <p:spPr>
          <a:xfrm>
            <a:off x="107496" y="3183739"/>
            <a:ext cx="6586993" cy="504777"/>
          </a:xfrm>
          <a:prstGeom prst="rect">
            <a:avLst/>
          </a:prstGeom>
          <a:noFill/>
        </p:spPr>
        <p:txBody>
          <a:bodyPr rot="0" spcFirstLastPara="0" vert="horz" wrap="square" lIns="91441" tIns="45720" rIns="91441" bIns="45720" numCol="1" spcCol="0" rtlCol="0" fromWordArt="0" anchor="t" anchorCtr="0" forceAA="0" compatLnSpc="1">
            <a:prstTxWarp prst="textNoShape">
              <a:avLst/>
            </a:prstTxWarp>
            <a:noAutofit/>
          </a:bodyPr>
          <a:lstStyle/>
          <a:p>
            <a:pPr algn="ctr"/>
            <a:r>
              <a:rPr lang="en-GB" sz="1200" b="1">
                <a:solidFill>
                  <a:srgbClr val="2F5496"/>
                </a:solidFill>
                <a:latin typeface="Avenir Next LT Pro"/>
                <a:ea typeface="Calibri" panose="020F0502020204030204" pitchFamily="34" charset="0"/>
                <a:cs typeface="Arial" panose="020B0604020202020204" pitchFamily="34" charset="0"/>
              </a:rPr>
              <a:t>Source: </a:t>
            </a:r>
            <a:r>
              <a:rPr lang="en-GB" sz="1200">
                <a:solidFill>
                  <a:srgbClr val="2F5496"/>
                </a:solidFill>
                <a:latin typeface="Avenir Next LT Pro"/>
                <a:ea typeface="Calibri" panose="020F0502020204030204" pitchFamily="34" charset="0"/>
                <a:cs typeface="Arial" panose="020B0604020202020204" pitchFamily="34" charset="0"/>
              </a:rPr>
              <a:t>HIWFRS finance data, cash- not real-terms.</a:t>
            </a:r>
            <a:endParaRPr lang="en-GB" sz="1050" b="1">
              <a:solidFill>
                <a:srgbClr val="2F5496"/>
              </a:solidFill>
              <a:latin typeface="Avenir Next LT Pro"/>
              <a:ea typeface="Calibri" panose="020F0502020204030204" pitchFamily="34" charset="0"/>
              <a:cs typeface="Arial" panose="020B0604020202020204" pitchFamily="34" charset="0"/>
            </a:endParaRPr>
          </a:p>
        </p:txBody>
      </p:sp>
      <p:sp>
        <p:nvSpPr>
          <p:cNvPr id="27" name="TextBox 59">
            <a:extLst>
              <a:ext uri="{FF2B5EF4-FFF2-40B4-BE49-F238E27FC236}">
                <a16:creationId xmlns:a16="http://schemas.microsoft.com/office/drawing/2014/main" id="{5FE65CA5-57BD-4EBD-8603-0561759D1722}"/>
              </a:ext>
            </a:extLst>
          </p:cNvPr>
          <p:cNvSpPr txBox="1"/>
          <p:nvPr/>
        </p:nvSpPr>
        <p:spPr>
          <a:xfrm>
            <a:off x="216732" y="1101455"/>
            <a:ext cx="6750504" cy="388938"/>
          </a:xfrm>
          <a:prstGeom prst="rect">
            <a:avLst/>
          </a:prstGeom>
          <a:noFill/>
        </p:spPr>
        <p:txBody>
          <a:bodyPr rot="0" spcFirstLastPara="0" vert="horz" wrap="square" lIns="91441" tIns="45720" rIns="91441" bIns="45720" numCol="1" spcCol="0" rtlCol="0" fromWordArt="0" anchor="t" anchorCtr="0" forceAA="0" compatLnSpc="1">
            <a:prstTxWarp prst="textNoShape">
              <a:avLst/>
            </a:prstTxWarp>
            <a:noAutofit/>
          </a:bodyPr>
          <a:lstStyle/>
          <a:p>
            <a:pPr algn="ctr">
              <a:lnSpc>
                <a:spcPct val="115000"/>
              </a:lnSpc>
            </a:pPr>
            <a:r>
              <a:rPr lang="en-GB" sz="1600" b="1">
                <a:solidFill>
                  <a:srgbClr val="2F5496"/>
                </a:solidFill>
                <a:latin typeface="Avenir Next LT Pro"/>
                <a:ea typeface="Calibri" panose="020F0502020204030204" pitchFamily="34" charset="0"/>
                <a:cs typeface="Arial"/>
              </a:rPr>
              <a:t>HIWFRS cost per population</a:t>
            </a:r>
          </a:p>
          <a:p>
            <a:pPr algn="ctr">
              <a:lnSpc>
                <a:spcPct val="115000"/>
              </a:lnSpc>
            </a:pPr>
            <a:r>
              <a:rPr lang="en-GB" sz="1300" i="1">
                <a:solidFill>
                  <a:srgbClr val="2F5496"/>
                </a:solidFill>
                <a:latin typeface="Avenir Next LT Pro"/>
                <a:ea typeface="Calibri" panose="020F0502020204030204" pitchFamily="34" charset="0"/>
                <a:cs typeface="Arial"/>
              </a:rPr>
              <a:t>It is important to note the impact of inflation on these figures</a:t>
            </a:r>
          </a:p>
          <a:p>
            <a:pPr>
              <a:lnSpc>
                <a:spcPct val="115000"/>
              </a:lnSpc>
            </a:pPr>
            <a:endParaRPr lang="en-GB" sz="1400">
              <a:solidFill>
                <a:srgbClr val="2F5496"/>
              </a:solidFill>
              <a:latin typeface="Avenir Next LT Pro"/>
              <a:ea typeface="Calibri" panose="020F050202020403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id="{859E3387-5C0D-4CD4-B8A6-7D687F205A10}"/>
              </a:ext>
            </a:extLst>
          </p:cNvPr>
          <p:cNvGrpSpPr/>
          <p:nvPr/>
        </p:nvGrpSpPr>
        <p:grpSpPr>
          <a:xfrm>
            <a:off x="3960024" y="1876355"/>
            <a:ext cx="1066552" cy="855536"/>
            <a:chOff x="1724340" y="3588236"/>
            <a:chExt cx="986364" cy="803895"/>
          </a:xfrm>
        </p:grpSpPr>
        <p:pic>
          <p:nvPicPr>
            <p:cNvPr id="40" name="Picture 39">
              <a:extLst>
                <a:ext uri="{FF2B5EF4-FFF2-40B4-BE49-F238E27FC236}">
                  <a16:creationId xmlns:a16="http://schemas.microsoft.com/office/drawing/2014/main" id="{21B3B48E-E01D-47D5-9F19-D1D7FB826701}"/>
                </a:ext>
              </a:extLst>
            </p:cNvPr>
            <p:cNvPicPr>
              <a:picLocks noChangeAspect="1"/>
            </p:cNvPicPr>
            <p:nvPr/>
          </p:nvPicPr>
          <p:blipFill rotWithShape="1">
            <a:blip r:embed="rId4">
              <a:extLst>
                <a:ext uri="{28A0092B-C50C-407E-A947-70E740481C1C}">
                  <a14:useLocalDpi xmlns:a14="http://schemas.microsoft.com/office/drawing/2010/main" val="0"/>
                </a:ext>
              </a:extLst>
            </a:blip>
            <a:srcRect l="13118" t="13412" r="14238" b="13414"/>
            <a:stretch/>
          </p:blipFill>
          <p:spPr>
            <a:xfrm>
              <a:off x="1724340" y="3588236"/>
              <a:ext cx="798076" cy="803895"/>
            </a:xfrm>
            <a:prstGeom prst="rect">
              <a:avLst/>
            </a:prstGeom>
          </p:spPr>
        </p:pic>
        <p:sp>
          <p:nvSpPr>
            <p:cNvPr id="41" name="TextBox 40">
              <a:extLst>
                <a:ext uri="{FF2B5EF4-FFF2-40B4-BE49-F238E27FC236}">
                  <a16:creationId xmlns:a16="http://schemas.microsoft.com/office/drawing/2014/main" id="{80D4D3A5-83FD-44F2-95EE-F3C2FCD3E8F2}"/>
                </a:ext>
              </a:extLst>
            </p:cNvPr>
            <p:cNvSpPr txBox="1"/>
            <p:nvPr/>
          </p:nvSpPr>
          <p:spPr>
            <a:xfrm>
              <a:off x="1756160" y="3827651"/>
              <a:ext cx="954544" cy="289199"/>
            </a:xfrm>
            <a:prstGeom prst="rect">
              <a:avLst/>
            </a:prstGeom>
            <a:noFill/>
          </p:spPr>
          <p:txBody>
            <a:bodyPr wrap="square" lIns="91441" tIns="45720" rIns="91441" bIns="45720" rtlCol="0" anchor="t">
              <a:spAutoFit/>
            </a:bodyPr>
            <a:lstStyle/>
            <a:p>
              <a:r>
                <a:rPr lang="en-US" sz="1400" b="1">
                  <a:solidFill>
                    <a:srgbClr val="FFFFFF"/>
                  </a:solidFill>
                  <a:latin typeface="Avenir Next LT Pro"/>
                </a:rPr>
                <a:t>£40.97</a:t>
              </a:r>
              <a:endParaRPr lang="en-GB" sz="1400" b="1">
                <a:solidFill>
                  <a:srgbClr val="FFFFFF"/>
                </a:solidFill>
                <a:latin typeface="Avenir Next LT Pro"/>
              </a:endParaRPr>
            </a:p>
          </p:txBody>
        </p:sp>
      </p:grpSp>
      <p:cxnSp>
        <p:nvCxnSpPr>
          <p:cNvPr id="44" name="Straight Connector 43">
            <a:extLst>
              <a:ext uri="{FF2B5EF4-FFF2-40B4-BE49-F238E27FC236}">
                <a16:creationId xmlns:a16="http://schemas.microsoft.com/office/drawing/2014/main" id="{F677E9D6-3054-4258-B5C3-C629CAF0FF9B}"/>
              </a:ext>
            </a:extLst>
          </p:cNvPr>
          <p:cNvCxnSpPr>
            <a:cxnSpLocks/>
          </p:cNvCxnSpPr>
          <p:nvPr/>
        </p:nvCxnSpPr>
        <p:spPr>
          <a:xfrm flipH="1">
            <a:off x="703560" y="3652552"/>
            <a:ext cx="5450879"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B50FB356-DA68-42AD-B582-72B944F5DD66}"/>
              </a:ext>
            </a:extLst>
          </p:cNvPr>
          <p:cNvPicPr>
            <a:picLocks noChangeAspect="1"/>
          </p:cNvPicPr>
          <p:nvPr/>
        </p:nvPicPr>
        <p:blipFill rotWithShape="1">
          <a:blip r:embed="rId5">
            <a:extLst>
              <a:ext uri="{28A0092B-C50C-407E-A947-70E740481C1C}">
                <a14:useLocalDpi xmlns:a14="http://schemas.microsoft.com/office/drawing/2010/main" val="0"/>
              </a:ext>
            </a:extLst>
          </a:blip>
          <a:srcRect l="21212" t="16456" r="20606" b="16370"/>
          <a:stretch/>
        </p:blipFill>
        <p:spPr>
          <a:xfrm>
            <a:off x="144597" y="1980680"/>
            <a:ext cx="585212" cy="675658"/>
          </a:xfrm>
          <a:prstGeom prst="rect">
            <a:avLst/>
          </a:prstGeom>
        </p:spPr>
      </p:pic>
      <p:sp>
        <p:nvSpPr>
          <p:cNvPr id="26" name="TextBox 59">
            <a:extLst>
              <a:ext uri="{FF2B5EF4-FFF2-40B4-BE49-F238E27FC236}">
                <a16:creationId xmlns:a16="http://schemas.microsoft.com/office/drawing/2014/main" id="{C48073B0-D141-448F-9E7C-A6C398B1B0E0}"/>
              </a:ext>
            </a:extLst>
          </p:cNvPr>
          <p:cNvSpPr txBox="1"/>
          <p:nvPr/>
        </p:nvSpPr>
        <p:spPr>
          <a:xfrm>
            <a:off x="4759025" y="2038825"/>
            <a:ext cx="1935464" cy="619643"/>
          </a:xfrm>
          <a:prstGeom prst="rect">
            <a:avLst/>
          </a:prstGeom>
          <a:noFill/>
        </p:spPr>
        <p:txBody>
          <a:bodyPr rot="0" spcFirstLastPara="0" vert="horz" wrap="square" lIns="91441" tIns="45720" rIns="91441" bIns="45720" numCol="1" spcCol="0" rtlCol="0" fromWordArt="0" anchor="t" anchorCtr="0" forceAA="0" compatLnSpc="1">
            <a:prstTxWarp prst="textNoShape">
              <a:avLst/>
            </a:prstTxWarp>
            <a:noAutofit/>
          </a:bodyPr>
          <a:lstStyle/>
          <a:p>
            <a:pPr algn="ctr">
              <a:lnSpc>
                <a:spcPct val="115000"/>
              </a:lnSpc>
            </a:pPr>
            <a:r>
              <a:rPr lang="en-GB" sz="1200" b="1">
                <a:solidFill>
                  <a:schemeClr val="accent1">
                    <a:lumMod val="75000"/>
                  </a:schemeClr>
                </a:solidFill>
                <a:latin typeface="Avenir Next LT Pro" panose="020B0504020202020204" pitchFamily="34" charset="0"/>
              </a:rPr>
              <a:t>2021/22 estimated cost per population</a:t>
            </a:r>
          </a:p>
        </p:txBody>
      </p:sp>
      <p:sp>
        <p:nvSpPr>
          <p:cNvPr id="33" name="TextBox 32">
            <a:extLst>
              <a:ext uri="{FF2B5EF4-FFF2-40B4-BE49-F238E27FC236}">
                <a16:creationId xmlns:a16="http://schemas.microsoft.com/office/drawing/2014/main" id="{DA8BB7AF-9DD3-4443-A8D7-B9C2DDEAC760}"/>
              </a:ext>
            </a:extLst>
          </p:cNvPr>
          <p:cNvSpPr txBox="1"/>
          <p:nvPr/>
        </p:nvSpPr>
        <p:spPr>
          <a:xfrm>
            <a:off x="163511" y="4343680"/>
            <a:ext cx="4031818" cy="4893647"/>
          </a:xfrm>
          <a:prstGeom prst="rect">
            <a:avLst/>
          </a:prstGeom>
          <a:noFill/>
        </p:spPr>
        <p:txBody>
          <a:bodyPr wrap="square">
            <a:spAutoFit/>
          </a:bodyPr>
          <a:lstStyle/>
          <a:p>
            <a:r>
              <a:rPr lang="en-GB" sz="1200">
                <a:solidFill>
                  <a:schemeClr val="accent1">
                    <a:lumMod val="75000"/>
                  </a:schemeClr>
                </a:solidFill>
                <a:latin typeface="Avenir Next LT Pro" panose="020B0504020202020204" pitchFamily="34" charset="0"/>
              </a:rPr>
              <a:t>The Fire Authority has received an update on the forecast financial performance for Q2 2022/23 This report forecasts a net underspend of £0.59m (less than 1% of net service expenditure). Inflation is a driver of significant cost pressures, offset by the use of contingencies, one-off budget underspends, lower capital financing costs and additional income.</a:t>
            </a:r>
          </a:p>
          <a:p>
            <a:r>
              <a:rPr lang="en-GB" sz="1200">
                <a:solidFill>
                  <a:schemeClr val="accent1">
                    <a:lumMod val="75000"/>
                  </a:schemeClr>
                </a:solidFill>
                <a:latin typeface="Avenir Next LT Pro" panose="020B0504020202020204" pitchFamily="34" charset="0"/>
              </a:rPr>
              <a:t> </a:t>
            </a:r>
          </a:p>
          <a:p>
            <a:r>
              <a:rPr lang="en-GB" sz="1200">
                <a:solidFill>
                  <a:schemeClr val="accent1">
                    <a:lumMod val="75000"/>
                  </a:schemeClr>
                </a:solidFill>
                <a:latin typeface="Avenir Next LT Pro" panose="020B0504020202020204" pitchFamily="34" charset="0"/>
              </a:rPr>
              <a:t>Inflationary pressures largely relate to pay and energy costs and will also have a significant impact on the 2023/24 budget. These issues are not unique to the Authority or the fire sector, compounded by significant uncertainty around the economic outlook for the UK. Officers continue to monitor the situation closely and the Chief Financial Officer has produced forecasts using prudent but realistic assumptions. The Fire Authority has agreed to the use of reserve contributions to close any budget gaps in the short term, although existing reserves balances can only be used once and reducing planned contributions to reserves will impact the delivery of future priorities.</a:t>
            </a:r>
          </a:p>
          <a:p>
            <a:r>
              <a:rPr lang="en-GB" sz="1200">
                <a:solidFill>
                  <a:schemeClr val="accent1">
                    <a:lumMod val="75000"/>
                  </a:schemeClr>
                </a:solidFill>
                <a:latin typeface="Avenir Next LT Pro" panose="020B0504020202020204" pitchFamily="34" charset="0"/>
              </a:rPr>
              <a:t> </a:t>
            </a:r>
          </a:p>
          <a:p>
            <a:r>
              <a:rPr lang="en-GB" sz="1200">
                <a:solidFill>
                  <a:schemeClr val="accent1">
                    <a:lumMod val="75000"/>
                  </a:schemeClr>
                </a:solidFill>
                <a:latin typeface="Avenir Next LT Pro" panose="020B0504020202020204" pitchFamily="34" charset="0"/>
              </a:rPr>
              <a:t>The two tables to the right illustrate where our money is spent, with the bottom table providing indicative information on how council tax money is spent.</a:t>
            </a:r>
          </a:p>
          <a:p>
            <a:endParaRPr lang="en-GB" sz="1200">
              <a:solidFill>
                <a:schemeClr val="accent1">
                  <a:lumMod val="75000"/>
                </a:schemeClr>
              </a:solidFill>
              <a:latin typeface="Avenir Next LT Pro" panose="020B0504020202020204" pitchFamily="34" charset="0"/>
            </a:endParaRPr>
          </a:p>
        </p:txBody>
      </p:sp>
      <p:sp>
        <p:nvSpPr>
          <p:cNvPr id="53" name="TextBox 52">
            <a:extLst>
              <a:ext uri="{FF2B5EF4-FFF2-40B4-BE49-F238E27FC236}">
                <a16:creationId xmlns:a16="http://schemas.microsoft.com/office/drawing/2014/main" id="{1A99885C-B919-41DC-ADCB-BCF35E90A48A}"/>
              </a:ext>
            </a:extLst>
          </p:cNvPr>
          <p:cNvSpPr txBox="1"/>
          <p:nvPr/>
        </p:nvSpPr>
        <p:spPr>
          <a:xfrm>
            <a:off x="144597" y="3921252"/>
            <a:ext cx="6665565" cy="307777"/>
          </a:xfrm>
          <a:prstGeom prst="rect">
            <a:avLst/>
          </a:prstGeom>
          <a:noFill/>
        </p:spPr>
        <p:txBody>
          <a:bodyPr wrap="square">
            <a:spAutoFit/>
          </a:bodyPr>
          <a:lstStyle/>
          <a:p>
            <a:r>
              <a:rPr lang="en-GB" sz="1400" b="1">
                <a:solidFill>
                  <a:srgbClr val="2F5496"/>
                </a:solidFill>
                <a:latin typeface="Avenir Next LT Pro"/>
                <a:cs typeface="Arial"/>
              </a:rPr>
              <a:t>Cost breakdown &amp; indication of how our communities’ council tax is spent</a:t>
            </a:r>
          </a:p>
        </p:txBody>
      </p:sp>
      <p:pic>
        <p:nvPicPr>
          <p:cNvPr id="29" name="Picture 28" descr="A picture containing text&#10;&#10;Description automatically generated">
            <a:extLst>
              <a:ext uri="{FF2B5EF4-FFF2-40B4-BE49-F238E27FC236}">
                <a16:creationId xmlns:a16="http://schemas.microsoft.com/office/drawing/2014/main" id="{3DD67758-E932-4340-A641-D4ADBC45C7A1}"/>
              </a:ext>
            </a:extLst>
          </p:cNvPr>
          <p:cNvPicPr>
            <a:picLocks noChangeAspect="1"/>
          </p:cNvPicPr>
          <p:nvPr/>
        </p:nvPicPr>
        <p:blipFill>
          <a:blip r:embed="rId6"/>
          <a:stretch>
            <a:fillRect/>
          </a:stretch>
        </p:blipFill>
        <p:spPr>
          <a:xfrm>
            <a:off x="172893" y="144168"/>
            <a:ext cx="1812025" cy="676747"/>
          </a:xfrm>
          <a:prstGeom prst="rect">
            <a:avLst/>
          </a:prstGeom>
        </p:spPr>
      </p:pic>
      <p:graphicFrame>
        <p:nvGraphicFramePr>
          <p:cNvPr id="28" name="Table 27">
            <a:extLst>
              <a:ext uri="{FF2B5EF4-FFF2-40B4-BE49-F238E27FC236}">
                <a16:creationId xmlns:a16="http://schemas.microsoft.com/office/drawing/2014/main" id="{FBBF7F14-44F0-4A48-B469-0FE079DFE505}"/>
              </a:ext>
            </a:extLst>
          </p:cNvPr>
          <p:cNvGraphicFramePr>
            <a:graphicFrameLocks noGrp="1"/>
          </p:cNvGraphicFramePr>
          <p:nvPr>
            <p:extLst>
              <p:ext uri="{D42A27DB-BD31-4B8C-83A1-F6EECF244321}">
                <p14:modId xmlns:p14="http://schemas.microsoft.com/office/powerpoint/2010/main" val="192997322"/>
              </p:ext>
            </p:extLst>
          </p:nvPr>
        </p:nvGraphicFramePr>
        <p:xfrm>
          <a:off x="4267921" y="4211940"/>
          <a:ext cx="2429985" cy="2857297"/>
        </p:xfrm>
        <a:graphic>
          <a:graphicData uri="http://schemas.openxmlformats.org/drawingml/2006/table">
            <a:tbl>
              <a:tblPr firstRow="1" firstCol="1" bandRow="1">
                <a:tableStyleId>{5C22544A-7EE6-4342-B048-85BDC9FD1C3A}</a:tableStyleId>
              </a:tblPr>
              <a:tblGrid>
                <a:gridCol w="1785407">
                  <a:extLst>
                    <a:ext uri="{9D8B030D-6E8A-4147-A177-3AD203B41FA5}">
                      <a16:colId xmlns:a16="http://schemas.microsoft.com/office/drawing/2014/main" val="118611713"/>
                    </a:ext>
                  </a:extLst>
                </a:gridCol>
                <a:gridCol w="644578">
                  <a:extLst>
                    <a:ext uri="{9D8B030D-6E8A-4147-A177-3AD203B41FA5}">
                      <a16:colId xmlns:a16="http://schemas.microsoft.com/office/drawing/2014/main" val="2856258327"/>
                    </a:ext>
                  </a:extLst>
                </a:gridCol>
              </a:tblGrid>
              <a:tr h="100975">
                <a:tc>
                  <a:txBody>
                    <a:bodyPr/>
                    <a:lstStyle/>
                    <a:p>
                      <a:r>
                        <a:rPr lang="en-GB" sz="1200">
                          <a:effectLst/>
                          <a:latin typeface="Avenir Next LT Pro" panose="020B0504020202020204" pitchFamily="34" charset="0"/>
                          <a:ea typeface="Calibri" panose="020F0502020204030204" pitchFamily="34" charset="0"/>
                        </a:rPr>
                        <a:t>Quarter 2 position</a:t>
                      </a:r>
                    </a:p>
                  </a:txBody>
                  <a:tcPr marL="37604" marR="37604" marT="0" marB="0" anchor="ctr"/>
                </a:tc>
                <a:tc>
                  <a:txBody>
                    <a:bodyPr/>
                    <a:lstStyle/>
                    <a:p>
                      <a:pPr algn="ctr"/>
                      <a:r>
                        <a:rPr lang="en-GB" sz="1000">
                          <a:effectLst/>
                          <a:latin typeface="Avenir Next LT Pro" panose="020B0504020202020204" pitchFamily="34" charset="0"/>
                          <a:ea typeface="Calibri" panose="020F0502020204030204" pitchFamily="34" charset="0"/>
                        </a:rPr>
                        <a:t>Budget</a:t>
                      </a:r>
                    </a:p>
                    <a:p>
                      <a:pPr algn="ctr"/>
                      <a:r>
                        <a:rPr lang="en-GB" sz="900" b="0">
                          <a:effectLst/>
                          <a:latin typeface="Avenir Next LT Pro" panose="020B0504020202020204" pitchFamily="34" charset="0"/>
                          <a:ea typeface="Calibri" panose="020F0502020204030204" pitchFamily="34" charset="0"/>
                        </a:rPr>
                        <a:t>£’000</a:t>
                      </a:r>
                    </a:p>
                  </a:txBody>
                  <a:tcPr marL="37604" marR="37604" marT="0" marB="0" anchor="b"/>
                </a:tc>
                <a:extLst>
                  <a:ext uri="{0D108BD9-81ED-4DB2-BD59-A6C34878D82A}">
                    <a16:rowId xmlns:a16="http://schemas.microsoft.com/office/drawing/2014/main" val="2058816776"/>
                  </a:ext>
                </a:extLst>
              </a:tr>
              <a:tr h="183600">
                <a:tc>
                  <a:txBody>
                    <a:bodyPr/>
                    <a:lstStyle/>
                    <a:p>
                      <a:r>
                        <a:rPr lang="en-GB" sz="1200" b="0">
                          <a:solidFill>
                            <a:schemeClr val="bg1"/>
                          </a:solidFill>
                          <a:effectLst/>
                          <a:latin typeface="Avenir Next LT Pro" panose="020B0504020202020204" pitchFamily="34" charset="0"/>
                        </a:rPr>
                        <a:t>Wholetime firefighters</a:t>
                      </a:r>
                      <a:endParaRPr lang="en-GB" sz="1200" b="0">
                        <a:solidFill>
                          <a:schemeClr val="bg1"/>
                        </a:solidFill>
                        <a:effectLst/>
                        <a:latin typeface="Avenir Next LT Pro" panose="020B0504020202020204" pitchFamily="34" charset="0"/>
                        <a:ea typeface="Calibri" panose="020F0502020204030204" pitchFamily="34" charset="0"/>
                      </a:endParaRPr>
                    </a:p>
                  </a:txBody>
                  <a:tcPr marL="37604" marR="37604" marT="0" marB="0" anchor="b"/>
                </a:tc>
                <a:tc>
                  <a:txBody>
                    <a:bodyPr/>
                    <a:lstStyle/>
                    <a:p>
                      <a:pPr algn="r"/>
                      <a:r>
                        <a:rPr lang="en-GB" sz="1200">
                          <a:solidFill>
                            <a:schemeClr val="accent1">
                              <a:lumMod val="75000"/>
                            </a:schemeClr>
                          </a:solidFill>
                          <a:effectLst/>
                          <a:latin typeface="Avenir Next LT Pro" panose="020B0504020202020204" pitchFamily="34" charset="0"/>
                        </a:rPr>
                        <a:t>37,125</a:t>
                      </a:r>
                      <a:endParaRPr lang="en-GB" sz="1200">
                        <a:solidFill>
                          <a:schemeClr val="accent1">
                            <a:lumMod val="75000"/>
                          </a:schemeClr>
                        </a:solidFill>
                        <a:effectLst/>
                        <a:latin typeface="Avenir Next LT Pro" panose="020B0504020202020204" pitchFamily="34" charset="0"/>
                        <a:ea typeface="Calibri" panose="020F0502020204030204" pitchFamily="34" charset="0"/>
                      </a:endParaRPr>
                    </a:p>
                  </a:txBody>
                  <a:tcPr marL="37604" marR="37604" marT="0" marB="0" anchor="b"/>
                </a:tc>
                <a:extLst>
                  <a:ext uri="{0D108BD9-81ED-4DB2-BD59-A6C34878D82A}">
                    <a16:rowId xmlns:a16="http://schemas.microsoft.com/office/drawing/2014/main" val="1981393772"/>
                  </a:ext>
                </a:extLst>
              </a:tr>
              <a:tr h="105980">
                <a:tc>
                  <a:txBody>
                    <a:bodyPr/>
                    <a:lstStyle/>
                    <a:p>
                      <a:r>
                        <a:rPr lang="en-GB" sz="1200" b="0">
                          <a:solidFill>
                            <a:schemeClr val="bg1"/>
                          </a:solidFill>
                          <a:effectLst/>
                          <a:latin typeface="Avenir Next LT Pro" panose="020B0504020202020204" pitchFamily="34" charset="0"/>
                        </a:rPr>
                        <a:t>Staff</a:t>
                      </a:r>
                      <a:endParaRPr lang="en-GB" sz="1200" b="0">
                        <a:solidFill>
                          <a:schemeClr val="bg1"/>
                        </a:solidFill>
                        <a:effectLst/>
                        <a:latin typeface="Avenir Next LT Pro" panose="020B0504020202020204" pitchFamily="34" charset="0"/>
                        <a:ea typeface="Calibri" panose="020F0502020204030204" pitchFamily="34" charset="0"/>
                      </a:endParaRPr>
                    </a:p>
                  </a:txBody>
                  <a:tcPr marL="37604" marR="37604" marT="0" marB="0" anchor="b"/>
                </a:tc>
                <a:tc>
                  <a:txBody>
                    <a:bodyPr/>
                    <a:lstStyle/>
                    <a:p>
                      <a:pPr algn="r"/>
                      <a:r>
                        <a:rPr lang="en-GB" sz="1200">
                          <a:solidFill>
                            <a:schemeClr val="accent1">
                              <a:lumMod val="75000"/>
                            </a:schemeClr>
                          </a:solidFill>
                          <a:effectLst/>
                          <a:latin typeface="Avenir Next LT Pro" panose="020B0504020202020204" pitchFamily="34" charset="0"/>
                        </a:rPr>
                        <a:t>15,041</a:t>
                      </a:r>
                      <a:endParaRPr lang="en-GB" sz="1200">
                        <a:solidFill>
                          <a:schemeClr val="accent1">
                            <a:lumMod val="75000"/>
                          </a:schemeClr>
                        </a:solidFill>
                        <a:effectLst/>
                        <a:latin typeface="Avenir Next LT Pro" panose="020B0504020202020204" pitchFamily="34" charset="0"/>
                        <a:ea typeface="Calibri" panose="020F0502020204030204" pitchFamily="34" charset="0"/>
                      </a:endParaRPr>
                    </a:p>
                  </a:txBody>
                  <a:tcPr marL="37604" marR="37604" marT="0" marB="0" anchor="b"/>
                </a:tc>
                <a:extLst>
                  <a:ext uri="{0D108BD9-81ED-4DB2-BD59-A6C34878D82A}">
                    <a16:rowId xmlns:a16="http://schemas.microsoft.com/office/drawing/2014/main" val="2970451514"/>
                  </a:ext>
                </a:extLst>
              </a:tr>
              <a:tr h="100975">
                <a:tc>
                  <a:txBody>
                    <a:bodyPr/>
                    <a:lstStyle/>
                    <a:p>
                      <a:r>
                        <a:rPr lang="en-GB" sz="1200" b="0">
                          <a:solidFill>
                            <a:schemeClr val="bg1"/>
                          </a:solidFill>
                          <a:effectLst/>
                          <a:latin typeface="Avenir Next LT Pro" panose="020B0504020202020204" pitchFamily="34" charset="0"/>
                          <a:ea typeface="Calibri" panose="020F0502020204030204" pitchFamily="34" charset="0"/>
                        </a:rPr>
                        <a:t>On-call firefighters</a:t>
                      </a:r>
                    </a:p>
                  </a:txBody>
                  <a:tcPr marL="37604" marR="37604" marT="0" marB="0" anchor="b"/>
                </a:tc>
                <a:tc>
                  <a:txBody>
                    <a:bodyPr/>
                    <a:lstStyle/>
                    <a:p>
                      <a:pPr algn="r"/>
                      <a:r>
                        <a:rPr lang="en-GB" sz="1200">
                          <a:solidFill>
                            <a:schemeClr val="accent1">
                              <a:lumMod val="75000"/>
                            </a:schemeClr>
                          </a:solidFill>
                          <a:effectLst/>
                          <a:latin typeface="Avenir Next LT Pro" panose="020B0504020202020204" pitchFamily="34" charset="0"/>
                          <a:ea typeface="Calibri" panose="020F0502020204030204" pitchFamily="34" charset="0"/>
                        </a:rPr>
                        <a:t>8,318</a:t>
                      </a:r>
                    </a:p>
                  </a:txBody>
                  <a:tcPr marL="37604" marR="37604" marT="0" marB="0" anchor="b"/>
                </a:tc>
                <a:extLst>
                  <a:ext uri="{0D108BD9-81ED-4DB2-BD59-A6C34878D82A}">
                    <a16:rowId xmlns:a16="http://schemas.microsoft.com/office/drawing/2014/main" val="2521144720"/>
                  </a:ext>
                </a:extLst>
              </a:tr>
              <a:tr h="100975">
                <a:tc>
                  <a:txBody>
                    <a:bodyPr/>
                    <a:lstStyle/>
                    <a:p>
                      <a:r>
                        <a:rPr lang="en-GB" sz="1200" b="0">
                          <a:solidFill>
                            <a:schemeClr val="bg1"/>
                          </a:solidFill>
                          <a:effectLst/>
                          <a:latin typeface="Avenir Next LT Pro" panose="020B0504020202020204" pitchFamily="34" charset="0"/>
                        </a:rPr>
                        <a:t>Other employee costs</a:t>
                      </a:r>
                      <a:endParaRPr lang="en-GB" sz="1200" b="0">
                        <a:solidFill>
                          <a:schemeClr val="bg1"/>
                        </a:solidFill>
                        <a:effectLst/>
                        <a:latin typeface="Avenir Next LT Pro" panose="020B0504020202020204" pitchFamily="34" charset="0"/>
                        <a:ea typeface="Calibri" panose="020F0502020204030204" pitchFamily="34" charset="0"/>
                      </a:endParaRPr>
                    </a:p>
                  </a:txBody>
                  <a:tcPr marL="37604" marR="37604" marT="0" marB="0" anchor="b"/>
                </a:tc>
                <a:tc>
                  <a:txBody>
                    <a:bodyPr/>
                    <a:lstStyle/>
                    <a:p>
                      <a:pPr algn="r"/>
                      <a:r>
                        <a:rPr lang="en-GB" sz="1200">
                          <a:solidFill>
                            <a:schemeClr val="accent1">
                              <a:lumMod val="75000"/>
                            </a:schemeClr>
                          </a:solidFill>
                          <a:effectLst/>
                          <a:latin typeface="Avenir Next LT Pro" panose="020B0504020202020204" pitchFamily="34" charset="0"/>
                        </a:rPr>
                        <a:t>2,179</a:t>
                      </a:r>
                      <a:endParaRPr lang="en-GB" sz="1200">
                        <a:solidFill>
                          <a:schemeClr val="accent1">
                            <a:lumMod val="75000"/>
                          </a:schemeClr>
                        </a:solidFill>
                        <a:effectLst/>
                        <a:latin typeface="Avenir Next LT Pro" panose="020B0504020202020204" pitchFamily="34" charset="0"/>
                        <a:ea typeface="Calibri" panose="020F0502020204030204" pitchFamily="34" charset="0"/>
                      </a:endParaRPr>
                    </a:p>
                  </a:txBody>
                  <a:tcPr marL="37604" marR="37604" marT="0" marB="0" anchor="b"/>
                </a:tc>
                <a:extLst>
                  <a:ext uri="{0D108BD9-81ED-4DB2-BD59-A6C34878D82A}">
                    <a16:rowId xmlns:a16="http://schemas.microsoft.com/office/drawing/2014/main" val="1140500687"/>
                  </a:ext>
                </a:extLst>
              </a:tr>
              <a:tr h="189577">
                <a:tc>
                  <a:txBody>
                    <a:bodyPr/>
                    <a:lstStyle/>
                    <a:p>
                      <a:r>
                        <a:rPr lang="en-GB" sz="1200" b="1" i="0">
                          <a:solidFill>
                            <a:schemeClr val="bg1"/>
                          </a:solidFill>
                          <a:effectLst/>
                          <a:latin typeface="Avenir Next LT Pro" panose="020B0504020202020204" pitchFamily="34" charset="0"/>
                        </a:rPr>
                        <a:t>Total employee costs</a:t>
                      </a:r>
                      <a:endParaRPr lang="en-GB" sz="1200" b="1" i="0">
                        <a:solidFill>
                          <a:schemeClr val="bg1"/>
                        </a:solidFill>
                        <a:effectLst/>
                        <a:latin typeface="Avenir Next LT Pro" panose="020B0504020202020204" pitchFamily="34" charset="0"/>
                        <a:ea typeface="Calibri" panose="020F0502020204030204" pitchFamily="34" charset="0"/>
                      </a:endParaRPr>
                    </a:p>
                  </a:txBody>
                  <a:tcPr marL="37604" marR="37604" marT="0" marB="0" anchor="b"/>
                </a:tc>
                <a:tc>
                  <a:txBody>
                    <a:bodyPr/>
                    <a:lstStyle/>
                    <a:p>
                      <a:pPr algn="r"/>
                      <a:r>
                        <a:rPr lang="en-GB" sz="1200" b="1" i="0">
                          <a:solidFill>
                            <a:schemeClr val="accent1">
                              <a:lumMod val="75000"/>
                            </a:schemeClr>
                          </a:solidFill>
                          <a:effectLst/>
                          <a:latin typeface="Avenir Next LT Pro" panose="020B0504020202020204" pitchFamily="34" charset="0"/>
                          <a:ea typeface="Calibri" panose="020F0502020204030204" pitchFamily="34" charset="0"/>
                        </a:rPr>
                        <a:t>62,663</a:t>
                      </a:r>
                    </a:p>
                  </a:txBody>
                  <a:tcPr marL="37604" marR="37604" marT="0" marB="0" anchor="b"/>
                </a:tc>
                <a:extLst>
                  <a:ext uri="{0D108BD9-81ED-4DB2-BD59-A6C34878D82A}">
                    <a16:rowId xmlns:a16="http://schemas.microsoft.com/office/drawing/2014/main" val="1875296683"/>
                  </a:ext>
                </a:extLst>
              </a:tr>
              <a:tr h="100975">
                <a:tc>
                  <a:txBody>
                    <a:bodyPr/>
                    <a:lstStyle/>
                    <a:p>
                      <a:r>
                        <a:rPr lang="en-GB" sz="1200" b="0">
                          <a:solidFill>
                            <a:schemeClr val="bg1"/>
                          </a:solidFill>
                          <a:effectLst/>
                          <a:latin typeface="Avenir Next LT Pro" panose="020B0504020202020204" pitchFamily="34" charset="0"/>
                        </a:rPr>
                        <a:t>Premises</a:t>
                      </a:r>
                      <a:endParaRPr lang="en-GB" sz="1200" b="0">
                        <a:solidFill>
                          <a:schemeClr val="bg1"/>
                        </a:solidFill>
                        <a:effectLst/>
                        <a:latin typeface="Avenir Next LT Pro" panose="020B0504020202020204" pitchFamily="34" charset="0"/>
                        <a:ea typeface="Calibri" panose="020F0502020204030204" pitchFamily="34" charset="0"/>
                      </a:endParaRPr>
                    </a:p>
                  </a:txBody>
                  <a:tcPr marL="37604" marR="37604" marT="0" marB="0" anchor="b"/>
                </a:tc>
                <a:tc>
                  <a:txBody>
                    <a:bodyPr/>
                    <a:lstStyle/>
                    <a:p>
                      <a:pPr algn="r"/>
                      <a:r>
                        <a:rPr lang="en-GB" sz="1200">
                          <a:solidFill>
                            <a:schemeClr val="accent1">
                              <a:lumMod val="75000"/>
                            </a:schemeClr>
                          </a:solidFill>
                          <a:effectLst/>
                          <a:latin typeface="Avenir Next LT Pro" panose="020B0504020202020204" pitchFamily="34" charset="0"/>
                          <a:ea typeface="Calibri" panose="020F0502020204030204" pitchFamily="34" charset="0"/>
                        </a:rPr>
                        <a:t>8,744</a:t>
                      </a:r>
                    </a:p>
                  </a:txBody>
                  <a:tcPr marL="37604" marR="37604" marT="0" marB="0" anchor="b"/>
                </a:tc>
                <a:extLst>
                  <a:ext uri="{0D108BD9-81ED-4DB2-BD59-A6C34878D82A}">
                    <a16:rowId xmlns:a16="http://schemas.microsoft.com/office/drawing/2014/main" val="976470932"/>
                  </a:ext>
                </a:extLst>
              </a:tr>
              <a:tr h="100975">
                <a:tc>
                  <a:txBody>
                    <a:bodyPr/>
                    <a:lstStyle/>
                    <a:p>
                      <a:r>
                        <a:rPr lang="en-GB" sz="1200" b="0">
                          <a:solidFill>
                            <a:schemeClr val="bg1"/>
                          </a:solidFill>
                          <a:effectLst/>
                          <a:latin typeface="Avenir Next LT Pro" panose="020B0504020202020204" pitchFamily="34" charset="0"/>
                        </a:rPr>
                        <a:t>Supplies and services</a:t>
                      </a:r>
                      <a:endParaRPr lang="en-GB" sz="1200" b="0">
                        <a:solidFill>
                          <a:schemeClr val="bg1"/>
                        </a:solidFill>
                        <a:effectLst/>
                        <a:latin typeface="Avenir Next LT Pro" panose="020B0504020202020204" pitchFamily="34" charset="0"/>
                        <a:ea typeface="Calibri" panose="020F0502020204030204" pitchFamily="34" charset="0"/>
                      </a:endParaRPr>
                    </a:p>
                  </a:txBody>
                  <a:tcPr marL="37604" marR="37604" marT="0" marB="0" anchor="b"/>
                </a:tc>
                <a:tc>
                  <a:txBody>
                    <a:bodyPr/>
                    <a:lstStyle/>
                    <a:p>
                      <a:pPr algn="r"/>
                      <a:r>
                        <a:rPr lang="en-GB" sz="1200">
                          <a:solidFill>
                            <a:schemeClr val="accent1">
                              <a:lumMod val="75000"/>
                            </a:schemeClr>
                          </a:solidFill>
                          <a:effectLst/>
                          <a:latin typeface="Avenir Next LT Pro" panose="020B0504020202020204" pitchFamily="34" charset="0"/>
                        </a:rPr>
                        <a:t>7,893</a:t>
                      </a:r>
                      <a:endParaRPr lang="en-GB" sz="1200">
                        <a:solidFill>
                          <a:schemeClr val="accent1">
                            <a:lumMod val="75000"/>
                          </a:schemeClr>
                        </a:solidFill>
                        <a:effectLst/>
                        <a:latin typeface="Avenir Next LT Pro" panose="020B0504020202020204" pitchFamily="34" charset="0"/>
                        <a:ea typeface="Calibri" panose="020F0502020204030204" pitchFamily="34" charset="0"/>
                      </a:endParaRPr>
                    </a:p>
                  </a:txBody>
                  <a:tcPr marL="37604" marR="37604" marT="0" marB="0" anchor="b"/>
                </a:tc>
                <a:extLst>
                  <a:ext uri="{0D108BD9-81ED-4DB2-BD59-A6C34878D82A}">
                    <a16:rowId xmlns:a16="http://schemas.microsoft.com/office/drawing/2014/main" val="122457235"/>
                  </a:ext>
                </a:extLst>
              </a:tr>
              <a:tr h="100975">
                <a:tc>
                  <a:txBody>
                    <a:bodyPr/>
                    <a:lstStyle/>
                    <a:p>
                      <a:r>
                        <a:rPr lang="en-GB" sz="1200" b="0">
                          <a:solidFill>
                            <a:schemeClr val="bg1"/>
                          </a:solidFill>
                          <a:effectLst/>
                          <a:latin typeface="Avenir Next LT Pro" panose="020B0504020202020204" pitchFamily="34" charset="0"/>
                        </a:rPr>
                        <a:t>Third party payments</a:t>
                      </a:r>
                      <a:endParaRPr lang="en-GB" sz="1200" b="0">
                        <a:solidFill>
                          <a:schemeClr val="bg1"/>
                        </a:solidFill>
                        <a:effectLst/>
                        <a:latin typeface="Avenir Next LT Pro" panose="020B0504020202020204" pitchFamily="34" charset="0"/>
                        <a:ea typeface="Calibri" panose="020F0502020204030204" pitchFamily="34" charset="0"/>
                      </a:endParaRPr>
                    </a:p>
                  </a:txBody>
                  <a:tcPr marL="37604" marR="37604" marT="0" marB="0" anchor="b"/>
                </a:tc>
                <a:tc>
                  <a:txBody>
                    <a:bodyPr/>
                    <a:lstStyle/>
                    <a:p>
                      <a:pPr algn="r"/>
                      <a:r>
                        <a:rPr lang="en-GB" sz="1200">
                          <a:solidFill>
                            <a:schemeClr val="accent1">
                              <a:lumMod val="75000"/>
                            </a:schemeClr>
                          </a:solidFill>
                          <a:effectLst/>
                          <a:latin typeface="Avenir Next LT Pro" panose="020B0504020202020204" pitchFamily="34" charset="0"/>
                        </a:rPr>
                        <a:t>2,792</a:t>
                      </a:r>
                      <a:endParaRPr lang="en-GB" sz="1200">
                        <a:solidFill>
                          <a:schemeClr val="accent1">
                            <a:lumMod val="75000"/>
                          </a:schemeClr>
                        </a:solidFill>
                        <a:effectLst/>
                        <a:latin typeface="Avenir Next LT Pro" panose="020B0504020202020204" pitchFamily="34" charset="0"/>
                        <a:ea typeface="Calibri" panose="020F0502020204030204" pitchFamily="34" charset="0"/>
                      </a:endParaRPr>
                    </a:p>
                  </a:txBody>
                  <a:tcPr marL="37604" marR="37604" marT="0" marB="0" anchor="b"/>
                </a:tc>
                <a:extLst>
                  <a:ext uri="{0D108BD9-81ED-4DB2-BD59-A6C34878D82A}">
                    <a16:rowId xmlns:a16="http://schemas.microsoft.com/office/drawing/2014/main" val="3159173125"/>
                  </a:ext>
                </a:extLst>
              </a:tr>
              <a:tr h="100975">
                <a:tc>
                  <a:txBody>
                    <a:bodyPr/>
                    <a:lstStyle/>
                    <a:p>
                      <a:r>
                        <a:rPr lang="en-GB" sz="1200" b="0">
                          <a:solidFill>
                            <a:schemeClr val="bg1"/>
                          </a:solidFill>
                          <a:effectLst/>
                          <a:latin typeface="Avenir Next LT Pro" panose="020B0504020202020204" pitchFamily="34" charset="0"/>
                        </a:rPr>
                        <a:t>Transport</a:t>
                      </a:r>
                      <a:endParaRPr lang="en-GB" sz="1200" b="0">
                        <a:solidFill>
                          <a:schemeClr val="bg1"/>
                        </a:solidFill>
                        <a:effectLst/>
                        <a:latin typeface="Avenir Next LT Pro" panose="020B0504020202020204" pitchFamily="34" charset="0"/>
                        <a:ea typeface="Calibri" panose="020F0502020204030204" pitchFamily="34" charset="0"/>
                      </a:endParaRPr>
                    </a:p>
                  </a:txBody>
                  <a:tcPr marL="37604" marR="37604" marT="0" marB="0" anchor="b"/>
                </a:tc>
                <a:tc>
                  <a:txBody>
                    <a:bodyPr/>
                    <a:lstStyle/>
                    <a:p>
                      <a:pPr algn="r"/>
                      <a:r>
                        <a:rPr lang="en-GB" sz="1200">
                          <a:solidFill>
                            <a:schemeClr val="accent1">
                              <a:lumMod val="75000"/>
                            </a:schemeClr>
                          </a:solidFill>
                          <a:effectLst/>
                          <a:latin typeface="Avenir Next LT Pro" panose="020B0504020202020204" pitchFamily="34" charset="0"/>
                        </a:rPr>
                        <a:t>1,739</a:t>
                      </a:r>
                      <a:endParaRPr lang="en-GB" sz="1200">
                        <a:solidFill>
                          <a:schemeClr val="accent1">
                            <a:lumMod val="75000"/>
                          </a:schemeClr>
                        </a:solidFill>
                        <a:effectLst/>
                        <a:latin typeface="Avenir Next LT Pro" panose="020B0504020202020204" pitchFamily="34" charset="0"/>
                        <a:ea typeface="Calibri" panose="020F0502020204030204" pitchFamily="34" charset="0"/>
                      </a:endParaRPr>
                    </a:p>
                  </a:txBody>
                  <a:tcPr marL="37604" marR="37604" marT="0" marB="0" anchor="b"/>
                </a:tc>
                <a:extLst>
                  <a:ext uri="{0D108BD9-81ED-4DB2-BD59-A6C34878D82A}">
                    <a16:rowId xmlns:a16="http://schemas.microsoft.com/office/drawing/2014/main" val="1856436368"/>
                  </a:ext>
                </a:extLst>
              </a:tr>
              <a:tr h="0">
                <a:tc>
                  <a:txBody>
                    <a:bodyPr/>
                    <a:lstStyle/>
                    <a:p>
                      <a:r>
                        <a:rPr lang="en-GB" sz="1200" b="0">
                          <a:solidFill>
                            <a:schemeClr val="bg1"/>
                          </a:solidFill>
                          <a:effectLst/>
                          <a:latin typeface="Avenir Next LT Pro" panose="020B0504020202020204" pitchFamily="34" charset="0"/>
                        </a:rPr>
                        <a:t>Capital financing</a:t>
                      </a:r>
                      <a:endParaRPr lang="en-GB" sz="1200" b="0">
                        <a:solidFill>
                          <a:schemeClr val="bg1"/>
                        </a:solidFill>
                        <a:effectLst/>
                        <a:latin typeface="Avenir Next LT Pro" panose="020B0504020202020204" pitchFamily="34" charset="0"/>
                        <a:ea typeface="Calibri" panose="020F0502020204030204" pitchFamily="34" charset="0"/>
                      </a:endParaRPr>
                    </a:p>
                  </a:txBody>
                  <a:tcPr marL="37604" marR="37604" marT="0" marB="0" anchor="b"/>
                </a:tc>
                <a:tc>
                  <a:txBody>
                    <a:bodyPr/>
                    <a:lstStyle/>
                    <a:p>
                      <a:pPr algn="r"/>
                      <a:r>
                        <a:rPr lang="en-GB" sz="1200">
                          <a:solidFill>
                            <a:schemeClr val="accent1">
                              <a:lumMod val="75000"/>
                            </a:schemeClr>
                          </a:solidFill>
                          <a:effectLst/>
                          <a:latin typeface="Avenir Next LT Pro" panose="020B0504020202020204" pitchFamily="34" charset="0"/>
                          <a:ea typeface="Calibri" panose="020F0502020204030204" pitchFamily="34" charset="0"/>
                        </a:rPr>
                        <a:t>1,529</a:t>
                      </a:r>
                    </a:p>
                  </a:txBody>
                  <a:tcPr marL="37604" marR="37604" marT="0" marB="0" anchor="b"/>
                </a:tc>
                <a:extLst>
                  <a:ext uri="{0D108BD9-81ED-4DB2-BD59-A6C34878D82A}">
                    <a16:rowId xmlns:a16="http://schemas.microsoft.com/office/drawing/2014/main" val="2837427483"/>
                  </a:ext>
                </a:extLst>
              </a:tr>
              <a:tr h="100975">
                <a:tc>
                  <a:txBody>
                    <a:bodyPr/>
                    <a:lstStyle/>
                    <a:p>
                      <a:r>
                        <a:rPr lang="en-GB" sz="1200" b="0">
                          <a:solidFill>
                            <a:schemeClr val="bg1"/>
                          </a:solidFill>
                          <a:effectLst/>
                          <a:latin typeface="Avenir Next LT Pro" panose="020B0504020202020204" pitchFamily="34" charset="0"/>
                        </a:rPr>
                        <a:t>Contingencies</a:t>
                      </a:r>
                      <a:endParaRPr lang="en-GB" sz="1200" b="0">
                        <a:solidFill>
                          <a:schemeClr val="bg1"/>
                        </a:solidFill>
                        <a:effectLst/>
                        <a:latin typeface="Avenir Next LT Pro" panose="020B0504020202020204" pitchFamily="34" charset="0"/>
                        <a:ea typeface="Calibri" panose="020F0502020204030204" pitchFamily="34" charset="0"/>
                      </a:endParaRPr>
                    </a:p>
                  </a:txBody>
                  <a:tcPr marL="37604" marR="37604" marT="0" marB="0" anchor="b"/>
                </a:tc>
                <a:tc>
                  <a:txBody>
                    <a:bodyPr/>
                    <a:lstStyle/>
                    <a:p>
                      <a:pPr algn="r"/>
                      <a:r>
                        <a:rPr lang="en-GB" sz="1200">
                          <a:solidFill>
                            <a:schemeClr val="accent1">
                              <a:lumMod val="75000"/>
                            </a:schemeClr>
                          </a:solidFill>
                          <a:effectLst/>
                          <a:latin typeface="Avenir Next LT Pro" panose="020B0504020202020204" pitchFamily="34" charset="0"/>
                        </a:rPr>
                        <a:t>800</a:t>
                      </a:r>
                      <a:endParaRPr lang="en-GB" sz="1200">
                        <a:solidFill>
                          <a:schemeClr val="accent1">
                            <a:lumMod val="75000"/>
                          </a:schemeClr>
                        </a:solidFill>
                        <a:effectLst/>
                        <a:latin typeface="Avenir Next LT Pro" panose="020B0504020202020204" pitchFamily="34" charset="0"/>
                        <a:ea typeface="Calibri" panose="020F0502020204030204" pitchFamily="34" charset="0"/>
                      </a:endParaRPr>
                    </a:p>
                  </a:txBody>
                  <a:tcPr marL="37604" marR="37604" marT="0" marB="0" anchor="b"/>
                </a:tc>
                <a:extLst>
                  <a:ext uri="{0D108BD9-81ED-4DB2-BD59-A6C34878D82A}">
                    <a16:rowId xmlns:a16="http://schemas.microsoft.com/office/drawing/2014/main" val="2826866344"/>
                  </a:ext>
                </a:extLst>
              </a:tr>
              <a:tr h="104457">
                <a:tc>
                  <a:txBody>
                    <a:bodyPr/>
                    <a:lstStyle/>
                    <a:p>
                      <a:r>
                        <a:rPr lang="en-GB" sz="1200" b="1">
                          <a:solidFill>
                            <a:schemeClr val="bg1"/>
                          </a:solidFill>
                          <a:effectLst/>
                          <a:latin typeface="Avenir Next LT Pro" panose="020B0504020202020204" pitchFamily="34" charset="0"/>
                        </a:rPr>
                        <a:t>Gross budget</a:t>
                      </a:r>
                      <a:endParaRPr lang="en-GB" sz="1200" b="1">
                        <a:solidFill>
                          <a:schemeClr val="bg1"/>
                        </a:solidFill>
                        <a:effectLst/>
                        <a:latin typeface="Avenir Next LT Pro" panose="020B0504020202020204" pitchFamily="34" charset="0"/>
                        <a:ea typeface="Calibri" panose="020F0502020204030204" pitchFamily="34" charset="0"/>
                      </a:endParaRPr>
                    </a:p>
                  </a:txBody>
                  <a:tcPr marL="37604" marR="37604" marT="0" marB="0" anchor="b"/>
                </a:tc>
                <a:tc>
                  <a:txBody>
                    <a:bodyPr/>
                    <a:lstStyle/>
                    <a:p>
                      <a:pPr algn="r"/>
                      <a:r>
                        <a:rPr lang="en-GB" sz="1200" b="1">
                          <a:solidFill>
                            <a:schemeClr val="accent1">
                              <a:lumMod val="75000"/>
                            </a:schemeClr>
                          </a:solidFill>
                          <a:effectLst/>
                          <a:latin typeface="Avenir Next LT Pro" panose="020B0504020202020204" pitchFamily="34" charset="0"/>
                          <a:ea typeface="Calibri" panose="020F0502020204030204" pitchFamily="34" charset="0"/>
                        </a:rPr>
                        <a:t>86,160</a:t>
                      </a:r>
                    </a:p>
                  </a:txBody>
                  <a:tcPr marL="37604" marR="37604" marT="0" marB="0" anchor="b"/>
                </a:tc>
                <a:extLst>
                  <a:ext uri="{0D108BD9-81ED-4DB2-BD59-A6C34878D82A}">
                    <a16:rowId xmlns:a16="http://schemas.microsoft.com/office/drawing/2014/main" val="1506514430"/>
                  </a:ext>
                </a:extLst>
              </a:tr>
              <a:tr h="104457">
                <a:tc>
                  <a:txBody>
                    <a:bodyPr/>
                    <a:lstStyle/>
                    <a:p>
                      <a:r>
                        <a:rPr lang="en-GB" sz="1200" b="1">
                          <a:solidFill>
                            <a:schemeClr val="bg1"/>
                          </a:solidFill>
                          <a:effectLst/>
                          <a:latin typeface="Avenir Next LT Pro" panose="020B0504020202020204" pitchFamily="34" charset="0"/>
                          <a:ea typeface="Calibri" panose="020F0502020204030204" pitchFamily="34" charset="0"/>
                        </a:rPr>
                        <a:t>Net budget (less £3.277m income)</a:t>
                      </a:r>
                    </a:p>
                  </a:txBody>
                  <a:tcPr marL="37604" marR="37604" marT="0" marB="0" anchor="b"/>
                </a:tc>
                <a:tc>
                  <a:txBody>
                    <a:bodyPr/>
                    <a:lstStyle/>
                    <a:p>
                      <a:pPr algn="ctr"/>
                      <a:r>
                        <a:rPr lang="en-GB" sz="1200" b="1">
                          <a:solidFill>
                            <a:schemeClr val="accent1">
                              <a:lumMod val="75000"/>
                            </a:schemeClr>
                          </a:solidFill>
                          <a:effectLst/>
                          <a:latin typeface="Avenir Next LT Pro" panose="020B0504020202020204" pitchFamily="34" charset="0"/>
                          <a:ea typeface="Calibri" panose="020F0502020204030204" pitchFamily="34" charset="0"/>
                        </a:rPr>
                        <a:t>82,883</a:t>
                      </a:r>
                    </a:p>
                  </a:txBody>
                  <a:tcPr marL="37604" marR="37604" marT="0" marB="0" anchor="ctr"/>
                </a:tc>
                <a:extLst>
                  <a:ext uri="{0D108BD9-81ED-4DB2-BD59-A6C34878D82A}">
                    <a16:rowId xmlns:a16="http://schemas.microsoft.com/office/drawing/2014/main" val="2079481377"/>
                  </a:ext>
                </a:extLst>
              </a:tr>
            </a:tbl>
          </a:graphicData>
        </a:graphic>
      </p:graphicFrame>
      <p:grpSp>
        <p:nvGrpSpPr>
          <p:cNvPr id="45" name="Group 44">
            <a:extLst>
              <a:ext uri="{FF2B5EF4-FFF2-40B4-BE49-F238E27FC236}">
                <a16:creationId xmlns:a16="http://schemas.microsoft.com/office/drawing/2014/main" id="{2AD3BA7B-BA20-4FA5-A808-226C9DA9C001}"/>
              </a:ext>
            </a:extLst>
          </p:cNvPr>
          <p:cNvGrpSpPr/>
          <p:nvPr/>
        </p:nvGrpSpPr>
        <p:grpSpPr>
          <a:xfrm>
            <a:off x="918507" y="1866347"/>
            <a:ext cx="1066552" cy="855536"/>
            <a:chOff x="1724340" y="3588236"/>
            <a:chExt cx="986364" cy="803895"/>
          </a:xfrm>
        </p:grpSpPr>
        <p:pic>
          <p:nvPicPr>
            <p:cNvPr id="46" name="Picture 45">
              <a:extLst>
                <a:ext uri="{FF2B5EF4-FFF2-40B4-BE49-F238E27FC236}">
                  <a16:creationId xmlns:a16="http://schemas.microsoft.com/office/drawing/2014/main" id="{D0A5451F-0DB7-4A52-BAA2-B75BFFB2451B}"/>
                </a:ext>
              </a:extLst>
            </p:cNvPr>
            <p:cNvPicPr>
              <a:picLocks noChangeAspect="1"/>
            </p:cNvPicPr>
            <p:nvPr/>
          </p:nvPicPr>
          <p:blipFill rotWithShape="1">
            <a:blip r:embed="rId4">
              <a:extLst>
                <a:ext uri="{28A0092B-C50C-407E-A947-70E740481C1C}">
                  <a14:useLocalDpi xmlns:a14="http://schemas.microsoft.com/office/drawing/2010/main" val="0"/>
                </a:ext>
              </a:extLst>
            </a:blip>
            <a:srcRect l="13118" t="13412" r="14238" b="13414"/>
            <a:stretch/>
          </p:blipFill>
          <p:spPr>
            <a:xfrm>
              <a:off x="1724340" y="3588236"/>
              <a:ext cx="798076" cy="803895"/>
            </a:xfrm>
            <a:prstGeom prst="rect">
              <a:avLst/>
            </a:prstGeom>
          </p:spPr>
        </p:pic>
        <p:sp>
          <p:nvSpPr>
            <p:cNvPr id="47" name="TextBox 46">
              <a:extLst>
                <a:ext uri="{FF2B5EF4-FFF2-40B4-BE49-F238E27FC236}">
                  <a16:creationId xmlns:a16="http://schemas.microsoft.com/office/drawing/2014/main" id="{57101AA9-152D-41C8-821C-442DD7B8EDC0}"/>
                </a:ext>
              </a:extLst>
            </p:cNvPr>
            <p:cNvSpPr txBox="1"/>
            <p:nvPr/>
          </p:nvSpPr>
          <p:spPr>
            <a:xfrm>
              <a:off x="1756160" y="3827651"/>
              <a:ext cx="954544" cy="289199"/>
            </a:xfrm>
            <a:prstGeom prst="rect">
              <a:avLst/>
            </a:prstGeom>
            <a:noFill/>
          </p:spPr>
          <p:txBody>
            <a:bodyPr wrap="square" lIns="91441" tIns="45720" rIns="91441" bIns="45720" rtlCol="0" anchor="t">
              <a:spAutoFit/>
            </a:bodyPr>
            <a:lstStyle/>
            <a:p>
              <a:r>
                <a:rPr lang="en-US" sz="1400" b="1">
                  <a:solidFill>
                    <a:srgbClr val="FFFFFF"/>
                  </a:solidFill>
                  <a:latin typeface="Avenir Next LT Pro"/>
                </a:rPr>
                <a:t>£41.47</a:t>
              </a:r>
              <a:endParaRPr lang="en-GB" sz="1400" b="1">
                <a:solidFill>
                  <a:srgbClr val="FFFFFF"/>
                </a:solidFill>
                <a:latin typeface="Avenir Next LT Pro"/>
              </a:endParaRPr>
            </a:p>
          </p:txBody>
        </p:sp>
      </p:grpSp>
      <p:sp>
        <p:nvSpPr>
          <p:cNvPr id="48" name="TextBox 59">
            <a:extLst>
              <a:ext uri="{FF2B5EF4-FFF2-40B4-BE49-F238E27FC236}">
                <a16:creationId xmlns:a16="http://schemas.microsoft.com/office/drawing/2014/main" id="{A5CB85C6-4BC5-4EF6-A855-9A3CDB3ADEC1}"/>
              </a:ext>
            </a:extLst>
          </p:cNvPr>
          <p:cNvSpPr txBox="1"/>
          <p:nvPr/>
        </p:nvSpPr>
        <p:spPr>
          <a:xfrm>
            <a:off x="1795647" y="1756560"/>
            <a:ext cx="1935464" cy="1326712"/>
          </a:xfrm>
          <a:prstGeom prst="rect">
            <a:avLst/>
          </a:prstGeom>
          <a:noFill/>
        </p:spPr>
        <p:txBody>
          <a:bodyPr rot="0" spcFirstLastPara="0" vert="horz" wrap="square" lIns="91441" tIns="45720" rIns="91441" bIns="45720" numCol="1" spcCol="0" rtlCol="0" fromWordArt="0" anchor="t" anchorCtr="0" forceAA="0" compatLnSpc="1">
            <a:prstTxWarp prst="textNoShape">
              <a:avLst/>
            </a:prstTxWarp>
            <a:noAutofit/>
          </a:bodyPr>
          <a:lstStyle/>
          <a:p>
            <a:pPr algn="ctr">
              <a:lnSpc>
                <a:spcPct val="115000"/>
              </a:lnSpc>
            </a:pPr>
            <a:r>
              <a:rPr lang="en-GB" sz="1200" b="1">
                <a:solidFill>
                  <a:schemeClr val="accent1">
                    <a:lumMod val="75000"/>
                  </a:schemeClr>
                </a:solidFill>
                <a:latin typeface="Avenir Next LT Pro" panose="020B0504020202020204" pitchFamily="34" charset="0"/>
              </a:rPr>
              <a:t>2022/23 estimated cost per population</a:t>
            </a:r>
          </a:p>
          <a:p>
            <a:pPr algn="ctr">
              <a:lnSpc>
                <a:spcPct val="115000"/>
              </a:lnSpc>
            </a:pPr>
            <a:r>
              <a:rPr lang="en-GB" sz="1200">
                <a:solidFill>
                  <a:schemeClr val="accent1">
                    <a:lumMod val="75000"/>
                  </a:schemeClr>
                </a:solidFill>
                <a:latin typeface="Avenir Next LT Pro" panose="020B0504020202020204" pitchFamily="34" charset="0"/>
              </a:rPr>
              <a:t>Comparator data from CIPFA is not yet available for 2022/23</a:t>
            </a:r>
          </a:p>
        </p:txBody>
      </p:sp>
      <p:pic>
        <p:nvPicPr>
          <p:cNvPr id="7" name="Picture 6">
            <a:extLst>
              <a:ext uri="{FF2B5EF4-FFF2-40B4-BE49-F238E27FC236}">
                <a16:creationId xmlns:a16="http://schemas.microsoft.com/office/drawing/2014/main" id="{9762E435-D846-4FD9-A51C-87CEBB05E8CD}"/>
              </a:ext>
            </a:extLst>
          </p:cNvPr>
          <p:cNvPicPr>
            <a:picLocks noChangeAspect="1"/>
          </p:cNvPicPr>
          <p:nvPr/>
        </p:nvPicPr>
        <p:blipFill>
          <a:blip r:embed="rId7"/>
          <a:stretch>
            <a:fillRect/>
          </a:stretch>
        </p:blipFill>
        <p:spPr>
          <a:xfrm>
            <a:off x="4088282" y="7442117"/>
            <a:ext cx="2606207" cy="1909861"/>
          </a:xfrm>
          <a:prstGeom prst="rect">
            <a:avLst/>
          </a:prstGeom>
        </p:spPr>
      </p:pic>
    </p:spTree>
    <p:extLst>
      <p:ext uri="{BB962C8B-B14F-4D97-AF65-F5344CB8AC3E}">
        <p14:creationId xmlns:p14="http://schemas.microsoft.com/office/powerpoint/2010/main" val="917268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AD5A79-A4A2-E023-662B-50061663B2C8}"/>
              </a:ext>
            </a:extLst>
          </p:cNvPr>
          <p:cNvSpPr/>
          <p:nvPr/>
        </p:nvSpPr>
        <p:spPr>
          <a:xfrm>
            <a:off x="0" y="1286"/>
            <a:ext cx="6858000" cy="1014469"/>
          </a:xfrm>
          <a:prstGeom prst="rect">
            <a:avLst/>
          </a:prstGeom>
          <a:solidFill>
            <a:srgbClr val="33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3"/>
          </a:p>
        </p:txBody>
      </p:sp>
      <p:sp>
        <p:nvSpPr>
          <p:cNvPr id="6" name="TextBox 5">
            <a:extLst>
              <a:ext uri="{FF2B5EF4-FFF2-40B4-BE49-F238E27FC236}">
                <a16:creationId xmlns:a16="http://schemas.microsoft.com/office/drawing/2014/main" id="{C63FA92F-FFEB-969E-C696-04FCB7ED690C}"/>
              </a:ext>
            </a:extLst>
          </p:cNvPr>
          <p:cNvSpPr txBox="1"/>
          <p:nvPr/>
        </p:nvSpPr>
        <p:spPr>
          <a:xfrm>
            <a:off x="2330355" y="308472"/>
            <a:ext cx="43553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000" b="1">
                <a:solidFill>
                  <a:srgbClr val="FFFFFF"/>
                </a:solidFill>
                <a:latin typeface="Avenir Next LT Pro"/>
              </a:rPr>
              <a:t>Additional activity</a:t>
            </a:r>
          </a:p>
        </p:txBody>
      </p:sp>
      <p:pic>
        <p:nvPicPr>
          <p:cNvPr id="7" name="Picture 6" descr="A picture containing text&#10;&#10;Description automatically generated">
            <a:extLst>
              <a:ext uri="{FF2B5EF4-FFF2-40B4-BE49-F238E27FC236}">
                <a16:creationId xmlns:a16="http://schemas.microsoft.com/office/drawing/2014/main" id="{18998CE2-EDCC-4354-B07E-B52B3D2BD9F5}"/>
              </a:ext>
            </a:extLst>
          </p:cNvPr>
          <p:cNvPicPr>
            <a:picLocks noChangeAspect="1"/>
          </p:cNvPicPr>
          <p:nvPr/>
        </p:nvPicPr>
        <p:blipFill>
          <a:blip r:embed="rId2"/>
          <a:stretch>
            <a:fillRect/>
          </a:stretch>
        </p:blipFill>
        <p:spPr>
          <a:xfrm>
            <a:off x="58593" y="97566"/>
            <a:ext cx="1812025" cy="676747"/>
          </a:xfrm>
          <a:prstGeom prst="rect">
            <a:avLst/>
          </a:prstGeom>
        </p:spPr>
      </p:pic>
      <p:sp>
        <p:nvSpPr>
          <p:cNvPr id="8" name="TextBox 7">
            <a:extLst>
              <a:ext uri="{FF2B5EF4-FFF2-40B4-BE49-F238E27FC236}">
                <a16:creationId xmlns:a16="http://schemas.microsoft.com/office/drawing/2014/main" id="{9F766ABE-866F-9C4E-6C36-3DCA2239A9B7}"/>
              </a:ext>
            </a:extLst>
          </p:cNvPr>
          <p:cNvSpPr txBox="1"/>
          <p:nvPr/>
        </p:nvSpPr>
        <p:spPr>
          <a:xfrm>
            <a:off x="134471" y="4729098"/>
            <a:ext cx="663585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accent1">
                    <a:lumMod val="75000"/>
                  </a:schemeClr>
                </a:solidFill>
                <a:latin typeface="Avenir Next LT Pro"/>
                <a:ea typeface="+mn-lt"/>
                <a:cs typeface="+mn-lt"/>
              </a:rPr>
              <a:t>Earlier in the year, we received our </a:t>
            </a:r>
            <a:r>
              <a:rPr lang="en-GB" sz="1200" b="1">
                <a:solidFill>
                  <a:schemeClr val="accent1">
                    <a:lumMod val="75000"/>
                  </a:schemeClr>
                </a:solidFill>
                <a:latin typeface="Avenir Next LT Pro"/>
                <a:ea typeface="+mn-lt"/>
                <a:cs typeface="+mn-lt"/>
              </a:rPr>
              <a:t>second full inspection </a:t>
            </a:r>
            <a:r>
              <a:rPr lang="en-GB" sz="1200">
                <a:solidFill>
                  <a:schemeClr val="accent1">
                    <a:lumMod val="75000"/>
                  </a:schemeClr>
                </a:solidFill>
                <a:latin typeface="Avenir Next LT Pro"/>
                <a:ea typeface="+mn-lt"/>
                <a:cs typeface="+mn-lt"/>
              </a:rPr>
              <a:t>from </a:t>
            </a:r>
            <a:r>
              <a:rPr lang="en-GB" sz="1200" b="1">
                <a:solidFill>
                  <a:schemeClr val="accent1">
                    <a:lumMod val="75000"/>
                  </a:schemeClr>
                </a:solidFill>
                <a:latin typeface="Avenir Next LT Pro"/>
                <a:ea typeface="+mn-lt"/>
                <a:cs typeface="+mn-lt"/>
              </a:rPr>
              <a:t>Her Majesty’s Inspectorate of Constabulary and Fire and Rescue Services (HMICFRS)</a:t>
            </a:r>
            <a:r>
              <a:rPr lang="en-GB" sz="1200">
                <a:solidFill>
                  <a:schemeClr val="accent1">
                    <a:lumMod val="75000"/>
                  </a:schemeClr>
                </a:solidFill>
                <a:latin typeface="Avenir Next LT Pro"/>
                <a:ea typeface="+mn-lt"/>
                <a:cs typeface="+mn-lt"/>
              </a:rPr>
              <a:t>. The report is set to publish in early 2023; however, we have already started commencing some improvement activity based on some early findings the inspection team shared with us. </a:t>
            </a:r>
          </a:p>
          <a:p>
            <a:endParaRPr lang="en-GB" sz="1200">
              <a:solidFill>
                <a:schemeClr val="accent1">
                  <a:lumMod val="75000"/>
                </a:schemeClr>
              </a:solidFill>
              <a:latin typeface="Avenir Next LT Pro"/>
              <a:ea typeface="+mn-lt"/>
              <a:cs typeface="+mn-lt"/>
            </a:endParaRPr>
          </a:p>
          <a:p>
            <a:r>
              <a:rPr lang="en-GB" sz="1200">
                <a:solidFill>
                  <a:schemeClr val="accent1">
                    <a:lumMod val="75000"/>
                  </a:schemeClr>
                </a:solidFill>
                <a:latin typeface="Avenir Next LT Pro"/>
                <a:ea typeface="+mn-lt"/>
                <a:cs typeface="+mn-lt"/>
              </a:rPr>
              <a:t>We have begun work to design our next </a:t>
            </a:r>
            <a:r>
              <a:rPr lang="en-GB" sz="1200" b="1">
                <a:solidFill>
                  <a:schemeClr val="accent1">
                    <a:lumMod val="75000"/>
                  </a:schemeClr>
                </a:solidFill>
                <a:latin typeface="Avenir Next LT Pro"/>
                <a:ea typeface="+mn-lt"/>
                <a:cs typeface="+mn-lt"/>
              </a:rPr>
              <a:t>Safety Plan </a:t>
            </a:r>
            <a:r>
              <a:rPr lang="en-GB" sz="1200">
                <a:solidFill>
                  <a:schemeClr val="accent1">
                    <a:lumMod val="75000"/>
                  </a:schemeClr>
                </a:solidFill>
                <a:latin typeface="Avenir Next LT Pro"/>
                <a:ea typeface="+mn-lt"/>
                <a:cs typeface="+mn-lt"/>
              </a:rPr>
              <a:t>which will </a:t>
            </a:r>
            <a:r>
              <a:rPr lang="en-GB" sz="1200" b="1">
                <a:solidFill>
                  <a:schemeClr val="accent1">
                    <a:lumMod val="75000"/>
                  </a:schemeClr>
                </a:solidFill>
                <a:latin typeface="Avenir Next LT Pro"/>
                <a:ea typeface="+mn-lt"/>
                <a:cs typeface="+mn-lt"/>
              </a:rPr>
              <a:t>2025-30</a:t>
            </a:r>
            <a:r>
              <a:rPr lang="en-GB" sz="1200">
                <a:solidFill>
                  <a:schemeClr val="accent1">
                    <a:lumMod val="75000"/>
                  </a:schemeClr>
                </a:solidFill>
                <a:latin typeface="Avenir Next LT Pro"/>
                <a:ea typeface="+mn-lt"/>
                <a:cs typeface="+mn-lt"/>
              </a:rPr>
              <a:t>. This two-stage piece of work will begin with thoroughly identifying the risks our communities face.</a:t>
            </a:r>
          </a:p>
        </p:txBody>
      </p:sp>
      <p:sp>
        <p:nvSpPr>
          <p:cNvPr id="22" name="TextBox 21">
            <a:extLst>
              <a:ext uri="{FF2B5EF4-FFF2-40B4-BE49-F238E27FC236}">
                <a16:creationId xmlns:a16="http://schemas.microsoft.com/office/drawing/2014/main" id="{8296DC35-0347-4251-B245-7F667FF67E07}"/>
              </a:ext>
            </a:extLst>
          </p:cNvPr>
          <p:cNvSpPr txBox="1"/>
          <p:nvPr/>
        </p:nvSpPr>
        <p:spPr>
          <a:xfrm>
            <a:off x="161801" y="1383794"/>
            <a:ext cx="2759423" cy="2123658"/>
          </a:xfrm>
          <a:prstGeom prst="rect">
            <a:avLst/>
          </a:prstGeom>
          <a:solidFill>
            <a:schemeClr val="accent5">
              <a:lumMod val="20000"/>
              <a:lumOff val="80000"/>
            </a:schemeClr>
          </a:solidFill>
        </p:spPr>
        <p:txBody>
          <a:bodyPr wrap="square" lIns="91440" tIns="45720" rIns="91440" bIns="45720" anchor="t">
            <a:spAutoFit/>
          </a:bodyPr>
          <a:lstStyle>
            <a:defPPr>
              <a:defRPr lang="en-US"/>
            </a:defPPr>
            <a:lvl1pPr>
              <a:buSzPts val="1100"/>
              <a:defRPr sz="1200">
                <a:solidFill>
                  <a:srgbClr val="2F5496"/>
                </a:solidFill>
                <a:latin typeface="Avenir Next LT Pro"/>
                <a:ea typeface="+mn-lt"/>
                <a:cs typeface="+mn-lt"/>
              </a:defRPr>
            </a:lvl1pPr>
          </a:lstStyle>
          <a:p>
            <a:r>
              <a:rPr lang="en-US" b="1"/>
              <a:t>Year 3 Safety Plan improvements</a:t>
            </a:r>
          </a:p>
          <a:p>
            <a:r>
              <a:rPr lang="en-GB"/>
              <a:t>We committed to completing 23 improvements. We have completed 2 of these to date, with overall progress assessed at 33% for all actions.</a:t>
            </a:r>
          </a:p>
          <a:p>
            <a:endParaRPr lang="en-GB"/>
          </a:p>
          <a:p>
            <a:r>
              <a:rPr lang="en-GB"/>
              <a:t>16 of the remaining actions are on track to complete by the end of the year, four are not yet started and one is delayed. </a:t>
            </a:r>
          </a:p>
        </p:txBody>
      </p:sp>
      <p:sp>
        <p:nvSpPr>
          <p:cNvPr id="23" name="TextBox 22">
            <a:extLst>
              <a:ext uri="{FF2B5EF4-FFF2-40B4-BE49-F238E27FC236}">
                <a16:creationId xmlns:a16="http://schemas.microsoft.com/office/drawing/2014/main" id="{120DB974-2EBD-422D-9812-F9FE8101FDB5}"/>
              </a:ext>
            </a:extLst>
          </p:cNvPr>
          <p:cNvSpPr txBox="1"/>
          <p:nvPr/>
        </p:nvSpPr>
        <p:spPr>
          <a:xfrm>
            <a:off x="2969816" y="1380928"/>
            <a:ext cx="3736835" cy="2123658"/>
          </a:xfrm>
          <a:prstGeom prst="rect">
            <a:avLst/>
          </a:prstGeom>
          <a:solidFill>
            <a:schemeClr val="accent5">
              <a:lumMod val="20000"/>
              <a:lumOff val="80000"/>
            </a:schemeClr>
          </a:solidFill>
        </p:spPr>
        <p:txBody>
          <a:bodyPr wrap="square" lIns="91440" tIns="45720" rIns="91440" bIns="45720" anchor="t">
            <a:spAutoFit/>
          </a:bodyPr>
          <a:lstStyle>
            <a:defPPr>
              <a:defRPr lang="en-US"/>
            </a:defPPr>
            <a:lvl1pPr>
              <a:buSzPts val="1100"/>
              <a:defRPr sz="1200">
                <a:solidFill>
                  <a:srgbClr val="2F5496"/>
                </a:solidFill>
                <a:latin typeface="Avenir Next LT Pro"/>
                <a:ea typeface="+mn-lt"/>
                <a:cs typeface="+mn-lt"/>
              </a:defRPr>
            </a:lvl1pPr>
          </a:lstStyle>
          <a:p>
            <a:r>
              <a:rPr lang="en-US" b="1"/>
              <a:t>National Fire Standards compliance</a:t>
            </a:r>
          </a:p>
          <a:p>
            <a:r>
              <a:rPr lang="en-GB"/>
              <a:t>Twelve national fire standards have been published, covering a wide range of areas, with a total of 155 requirements (‘desirable outcomes’) underneath the 12 standards.  </a:t>
            </a:r>
          </a:p>
          <a:p>
            <a:endParaRPr lang="en-GB">
              <a:highlight>
                <a:srgbClr val="FFFF00"/>
              </a:highlight>
            </a:endParaRPr>
          </a:p>
          <a:p>
            <a:r>
              <a:rPr lang="en-GB"/>
              <a:t>The Service has undertaken a significant amount of assurance activity to assess our compliance with the standards, which identified we have 'reasonable' or 'substantial' assurance in 145 (94%) of the 155 desirable outcomes.</a:t>
            </a:r>
            <a:endParaRPr lang="en-US"/>
          </a:p>
        </p:txBody>
      </p:sp>
      <p:sp>
        <p:nvSpPr>
          <p:cNvPr id="30" name="TextBox 29">
            <a:extLst>
              <a:ext uri="{FF2B5EF4-FFF2-40B4-BE49-F238E27FC236}">
                <a16:creationId xmlns:a16="http://schemas.microsoft.com/office/drawing/2014/main" id="{8A1A4DD8-5146-4709-A62C-D5CB778006CA}"/>
              </a:ext>
            </a:extLst>
          </p:cNvPr>
          <p:cNvSpPr txBox="1"/>
          <p:nvPr/>
        </p:nvSpPr>
        <p:spPr>
          <a:xfrm>
            <a:off x="2369133" y="1026265"/>
            <a:ext cx="2287344" cy="307777"/>
          </a:xfrm>
          <a:prstGeom prst="rect">
            <a:avLst/>
          </a:prstGeom>
          <a:noFill/>
        </p:spPr>
        <p:txBody>
          <a:bodyPr wrap="square">
            <a:spAutoFit/>
          </a:bodyPr>
          <a:lstStyle/>
          <a:p>
            <a:pPr algn="ctr"/>
            <a:r>
              <a:rPr lang="en-US" sz="1400" b="1">
                <a:solidFill>
                  <a:srgbClr val="2F5496"/>
                </a:solidFill>
                <a:latin typeface="Avenir Next LT Pro"/>
                <a:cs typeface="Segoe UI"/>
              </a:rPr>
              <a:t>Learning &amp; Improving</a:t>
            </a:r>
          </a:p>
        </p:txBody>
      </p:sp>
      <p:sp>
        <p:nvSpPr>
          <p:cNvPr id="29" name="Rectangle 28">
            <a:extLst>
              <a:ext uri="{FF2B5EF4-FFF2-40B4-BE49-F238E27FC236}">
                <a16:creationId xmlns:a16="http://schemas.microsoft.com/office/drawing/2014/main" id="{80C2737A-B3F6-46C0-88DD-7648ED790A5B}"/>
              </a:ext>
            </a:extLst>
          </p:cNvPr>
          <p:cNvSpPr/>
          <p:nvPr/>
        </p:nvSpPr>
        <p:spPr>
          <a:xfrm>
            <a:off x="178024" y="1088583"/>
            <a:ext cx="6507672" cy="2170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highlight>
                <a:srgbClr val="FFFF00"/>
              </a:highlight>
            </a:endParaRPr>
          </a:p>
        </p:txBody>
      </p:sp>
      <p:sp>
        <p:nvSpPr>
          <p:cNvPr id="25" name="TextBox 24">
            <a:extLst>
              <a:ext uri="{FF2B5EF4-FFF2-40B4-BE49-F238E27FC236}">
                <a16:creationId xmlns:a16="http://schemas.microsoft.com/office/drawing/2014/main" id="{7B14B09B-E02C-4C57-A732-54725AA306E3}"/>
              </a:ext>
            </a:extLst>
          </p:cNvPr>
          <p:cNvSpPr txBox="1"/>
          <p:nvPr/>
        </p:nvSpPr>
        <p:spPr>
          <a:xfrm>
            <a:off x="134472" y="7235141"/>
            <a:ext cx="663585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accent1">
                    <a:lumMod val="75000"/>
                  </a:schemeClr>
                </a:solidFill>
                <a:latin typeface="Avenir Next LT Pro"/>
                <a:ea typeface="+mn-lt"/>
                <a:cs typeface="+mn-lt"/>
              </a:rPr>
              <a:t>We continue to support the </a:t>
            </a:r>
            <a:r>
              <a:rPr lang="en-GB" sz="1200" b="1">
                <a:solidFill>
                  <a:schemeClr val="accent1">
                    <a:lumMod val="75000"/>
                  </a:schemeClr>
                </a:solidFill>
                <a:latin typeface="Avenir Next LT Pro"/>
                <a:ea typeface="+mn-lt"/>
                <a:cs typeface="+mn-lt"/>
              </a:rPr>
              <a:t>ongoing vaccination efforts for Covid-19 </a:t>
            </a:r>
            <a:r>
              <a:rPr lang="en-GB" sz="1200">
                <a:solidFill>
                  <a:schemeClr val="accent1">
                    <a:lumMod val="75000"/>
                  </a:schemeClr>
                </a:solidFill>
                <a:latin typeface="Avenir Next LT Pro"/>
                <a:ea typeface="+mn-lt"/>
                <a:cs typeface="+mn-lt"/>
              </a:rPr>
              <a:t>with clinics continuing to take place in various stations. We continue to host two clinics each week, in partnership with Solent NHS Trust. </a:t>
            </a:r>
            <a:endParaRPr lang="en-US" sz="1200">
              <a:solidFill>
                <a:schemeClr val="accent1">
                  <a:lumMod val="75000"/>
                </a:schemeClr>
              </a:solidFill>
              <a:latin typeface="Avenir Next LT Pro"/>
              <a:ea typeface="+mn-lt"/>
              <a:cs typeface="+mn-lt"/>
            </a:endParaRPr>
          </a:p>
        </p:txBody>
      </p:sp>
      <p:sp>
        <p:nvSpPr>
          <p:cNvPr id="16" name="TextBox 15">
            <a:extLst>
              <a:ext uri="{FF2B5EF4-FFF2-40B4-BE49-F238E27FC236}">
                <a16:creationId xmlns:a16="http://schemas.microsoft.com/office/drawing/2014/main" id="{71368218-1CAA-40FE-A99E-D399EA74145B}"/>
              </a:ext>
            </a:extLst>
          </p:cNvPr>
          <p:cNvSpPr txBox="1"/>
          <p:nvPr/>
        </p:nvSpPr>
        <p:spPr>
          <a:xfrm>
            <a:off x="136646" y="7887853"/>
            <a:ext cx="65177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chemeClr val="accent1">
                    <a:lumMod val="75000"/>
                  </a:schemeClr>
                </a:solidFill>
                <a:latin typeface="Avenir Next LT Pro"/>
                <a:ea typeface="+mn-lt"/>
                <a:cs typeface="+mn-lt"/>
              </a:rPr>
              <a:t>Following a formal request from National Resilience Assurance Team, </a:t>
            </a:r>
            <a:r>
              <a:rPr lang="en-GB" sz="1200" b="1">
                <a:solidFill>
                  <a:schemeClr val="accent1">
                    <a:lumMod val="75000"/>
                  </a:schemeClr>
                </a:solidFill>
                <a:latin typeface="Avenir Next LT Pro"/>
                <a:ea typeface="+mn-lt"/>
                <a:cs typeface="+mn-lt"/>
              </a:rPr>
              <a:t>HIWFRS deployed a team of 18 HIWFRS colleagues </a:t>
            </a:r>
            <a:r>
              <a:rPr lang="en-GB" sz="1200">
                <a:solidFill>
                  <a:schemeClr val="accent1">
                    <a:lumMod val="75000"/>
                  </a:schemeClr>
                </a:solidFill>
                <a:latin typeface="Avenir Next LT Pro"/>
                <a:ea typeface="+mn-lt"/>
                <a:cs typeface="+mn-lt"/>
              </a:rPr>
              <a:t>to support to Royal Berkshire Fire and Rescue Service on the day of the </a:t>
            </a:r>
            <a:r>
              <a:rPr lang="en-GB" sz="1200" b="1">
                <a:solidFill>
                  <a:schemeClr val="accent1">
                    <a:lumMod val="75000"/>
                  </a:schemeClr>
                </a:solidFill>
                <a:latin typeface="Avenir Next LT Pro"/>
                <a:ea typeface="+mn-lt"/>
                <a:cs typeface="+mn-lt"/>
              </a:rPr>
              <a:t>State Funeral for Queen Elizabeth II</a:t>
            </a:r>
            <a:r>
              <a:rPr lang="en-GB" sz="1200">
                <a:solidFill>
                  <a:schemeClr val="accent1">
                    <a:lumMod val="75000"/>
                  </a:schemeClr>
                </a:solidFill>
                <a:latin typeface="Avenir Next LT Pro"/>
                <a:ea typeface="+mn-lt"/>
                <a:cs typeface="+mn-lt"/>
              </a:rPr>
              <a:t>. We also stood up a Detection, Identification and Monitoring (DIM) team in London to cover the event.</a:t>
            </a:r>
          </a:p>
        </p:txBody>
      </p:sp>
      <p:sp>
        <p:nvSpPr>
          <p:cNvPr id="20" name="TextBox 19">
            <a:extLst>
              <a:ext uri="{FF2B5EF4-FFF2-40B4-BE49-F238E27FC236}">
                <a16:creationId xmlns:a16="http://schemas.microsoft.com/office/drawing/2014/main" id="{E2B8583D-7AD7-47DF-9465-938C642A8AA0}"/>
              </a:ext>
            </a:extLst>
          </p:cNvPr>
          <p:cNvSpPr txBox="1"/>
          <p:nvPr/>
        </p:nvSpPr>
        <p:spPr>
          <a:xfrm>
            <a:off x="137524" y="8812110"/>
            <a:ext cx="654817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chemeClr val="accent1">
                    <a:lumMod val="75000"/>
                  </a:schemeClr>
                </a:solidFill>
                <a:latin typeface="Avenir Next LT Pro"/>
                <a:ea typeface="+mn-lt"/>
                <a:cs typeface="+mn-lt"/>
              </a:rPr>
              <a:t>Wellbeing support </a:t>
            </a:r>
            <a:r>
              <a:rPr lang="en-GB" sz="1200">
                <a:solidFill>
                  <a:schemeClr val="accent1">
                    <a:lumMod val="75000"/>
                  </a:schemeClr>
                </a:solidFill>
                <a:latin typeface="Avenir Next LT Pro"/>
                <a:ea typeface="+mn-lt"/>
                <a:cs typeface="+mn-lt"/>
              </a:rPr>
              <a:t>is being provided to staff in reference to the impact of </a:t>
            </a:r>
            <a:r>
              <a:rPr lang="en-GB" sz="1200" b="1">
                <a:solidFill>
                  <a:schemeClr val="accent1">
                    <a:lumMod val="75000"/>
                  </a:schemeClr>
                </a:solidFill>
                <a:latin typeface="Avenir Next LT Pro"/>
                <a:ea typeface="+mn-lt"/>
                <a:cs typeface="+mn-lt"/>
              </a:rPr>
              <a:t>increased cost of living</a:t>
            </a:r>
            <a:r>
              <a:rPr lang="en-GB" sz="1200">
                <a:solidFill>
                  <a:schemeClr val="accent1">
                    <a:lumMod val="75000"/>
                  </a:schemeClr>
                </a:solidFill>
                <a:latin typeface="Avenir Next LT Pro"/>
                <a:ea typeface="+mn-lt"/>
                <a:cs typeface="+mn-lt"/>
              </a:rPr>
              <a:t> with information on energy prices, benefits and tips on shopping, cooking and overall tips to help manage their money. The information is </a:t>
            </a:r>
            <a:r>
              <a:rPr lang="en-GB" sz="1200" b="1">
                <a:solidFill>
                  <a:schemeClr val="accent1">
                    <a:lumMod val="75000"/>
                  </a:schemeClr>
                </a:solidFill>
                <a:latin typeface="Avenir Next LT Pro"/>
                <a:ea typeface="+mn-lt"/>
                <a:cs typeface="+mn-lt"/>
              </a:rPr>
              <a:t>posted to our Portal </a:t>
            </a:r>
            <a:r>
              <a:rPr lang="en-GB" sz="1200">
                <a:solidFill>
                  <a:schemeClr val="accent1">
                    <a:lumMod val="75000"/>
                  </a:schemeClr>
                </a:solidFill>
                <a:latin typeface="Avenir Next LT Pro"/>
                <a:ea typeface="+mn-lt"/>
                <a:cs typeface="+mn-lt"/>
              </a:rPr>
              <a:t>and includes a </a:t>
            </a:r>
            <a:r>
              <a:rPr lang="en-GB" sz="1200" b="1">
                <a:solidFill>
                  <a:schemeClr val="accent1">
                    <a:lumMod val="75000"/>
                  </a:schemeClr>
                </a:solidFill>
                <a:latin typeface="Avenir Next LT Pro"/>
                <a:ea typeface="+mn-lt"/>
                <a:cs typeface="+mn-lt"/>
              </a:rPr>
              <a:t>‘Feel Good Friday’ </a:t>
            </a:r>
            <a:r>
              <a:rPr lang="en-GB" sz="1200">
                <a:solidFill>
                  <a:schemeClr val="accent1">
                    <a:lumMod val="75000"/>
                  </a:schemeClr>
                </a:solidFill>
                <a:latin typeface="Avenir Next LT Pro"/>
                <a:ea typeface="+mn-lt"/>
                <a:cs typeface="+mn-lt"/>
              </a:rPr>
              <a:t>post on a monthly basis with other wellbeing related information.</a:t>
            </a:r>
          </a:p>
        </p:txBody>
      </p:sp>
      <p:sp>
        <p:nvSpPr>
          <p:cNvPr id="15" name="TextBox 14">
            <a:extLst>
              <a:ext uri="{FF2B5EF4-FFF2-40B4-BE49-F238E27FC236}">
                <a16:creationId xmlns:a16="http://schemas.microsoft.com/office/drawing/2014/main" id="{2B1DDA7E-C5E5-4944-BA17-F8F35A44685F}"/>
              </a:ext>
            </a:extLst>
          </p:cNvPr>
          <p:cNvSpPr txBox="1"/>
          <p:nvPr/>
        </p:nvSpPr>
        <p:spPr>
          <a:xfrm>
            <a:off x="161801" y="3550373"/>
            <a:ext cx="4733842" cy="1015663"/>
          </a:xfrm>
          <a:prstGeom prst="rect">
            <a:avLst/>
          </a:prstGeom>
          <a:solidFill>
            <a:schemeClr val="accent5">
              <a:lumMod val="20000"/>
              <a:lumOff val="80000"/>
            </a:schemeClr>
          </a:solidFill>
        </p:spPr>
        <p:txBody>
          <a:bodyPr wrap="square" lIns="91440" tIns="45720" rIns="91440" bIns="45720" anchor="t">
            <a:spAutoFit/>
          </a:bodyPr>
          <a:lstStyle>
            <a:defPPr>
              <a:defRPr lang="en-US"/>
            </a:defPPr>
            <a:lvl1pPr>
              <a:buSzPts val="1100"/>
              <a:defRPr sz="1200">
                <a:solidFill>
                  <a:srgbClr val="2F5496"/>
                </a:solidFill>
                <a:latin typeface="Avenir Next LT Pro"/>
                <a:ea typeface="+mn-lt"/>
                <a:cs typeface="+mn-lt"/>
              </a:defRPr>
            </a:lvl1pPr>
          </a:lstStyle>
          <a:p>
            <a:r>
              <a:rPr lang="en-US" b="1"/>
              <a:t>Risk information</a:t>
            </a:r>
          </a:p>
          <a:p>
            <a:r>
              <a:rPr lang="en-GB"/>
              <a:t>We have introduced a new approach to Premises Risk Information, consisting of 5 levels of risk information, including Site Specific Risk Information (SSRIs), Operational Pre-Plans and Post Incident Support Plans.</a:t>
            </a:r>
          </a:p>
        </p:txBody>
      </p:sp>
      <p:sp>
        <p:nvSpPr>
          <p:cNvPr id="17" name="TextBox 16">
            <a:extLst>
              <a:ext uri="{FF2B5EF4-FFF2-40B4-BE49-F238E27FC236}">
                <a16:creationId xmlns:a16="http://schemas.microsoft.com/office/drawing/2014/main" id="{B7A49AB6-159F-4FF1-9694-31F62870A2A7}"/>
              </a:ext>
            </a:extLst>
          </p:cNvPr>
          <p:cNvSpPr txBox="1"/>
          <p:nvPr/>
        </p:nvSpPr>
        <p:spPr>
          <a:xfrm>
            <a:off x="4942244" y="3597478"/>
            <a:ext cx="1828078" cy="892552"/>
          </a:xfrm>
          <a:prstGeom prst="rect">
            <a:avLst/>
          </a:prstGeom>
          <a:noFill/>
        </p:spPr>
        <p:txBody>
          <a:bodyPr wrap="square">
            <a:spAutoFit/>
          </a:bodyPr>
          <a:lstStyle/>
          <a:p>
            <a:r>
              <a:rPr lang="en-GB" sz="1600" b="1">
                <a:solidFill>
                  <a:srgbClr val="2F5496"/>
                </a:solidFill>
                <a:latin typeface="Avenir Next LT Pro"/>
              </a:rPr>
              <a:t>93% </a:t>
            </a:r>
            <a:r>
              <a:rPr lang="en-GB" sz="1200">
                <a:solidFill>
                  <a:srgbClr val="2F5496"/>
                </a:solidFill>
                <a:latin typeface="Avenir Next LT Pro"/>
              </a:rPr>
              <a:t>of SSRIs in date, as at September, with ongoing focus in this area</a:t>
            </a:r>
            <a:endParaRPr lang="en-GB" sz="1400">
              <a:solidFill>
                <a:srgbClr val="2F5496"/>
              </a:solidFill>
              <a:latin typeface="Avenir Next LT Pro"/>
            </a:endParaRPr>
          </a:p>
        </p:txBody>
      </p:sp>
      <p:pic>
        <p:nvPicPr>
          <p:cNvPr id="3" name="Picture 2">
            <a:extLst>
              <a:ext uri="{FF2B5EF4-FFF2-40B4-BE49-F238E27FC236}">
                <a16:creationId xmlns:a16="http://schemas.microsoft.com/office/drawing/2014/main" id="{341007AA-CBB8-4934-970E-8A6670B518E6}"/>
              </a:ext>
            </a:extLst>
          </p:cNvPr>
          <p:cNvPicPr>
            <a:picLocks noChangeAspect="1"/>
          </p:cNvPicPr>
          <p:nvPr/>
        </p:nvPicPr>
        <p:blipFill rotWithShape="1">
          <a:blip r:embed="rId3"/>
          <a:srcRect l="18011" t="24978" b="12053"/>
          <a:stretch/>
        </p:blipFill>
        <p:spPr>
          <a:xfrm>
            <a:off x="194212" y="6160530"/>
            <a:ext cx="3309642" cy="1028824"/>
          </a:xfrm>
          <a:prstGeom prst="rect">
            <a:avLst/>
          </a:prstGeom>
        </p:spPr>
      </p:pic>
      <p:pic>
        <p:nvPicPr>
          <p:cNvPr id="9" name="Picture 8">
            <a:extLst>
              <a:ext uri="{FF2B5EF4-FFF2-40B4-BE49-F238E27FC236}">
                <a16:creationId xmlns:a16="http://schemas.microsoft.com/office/drawing/2014/main" id="{3B1D1497-0106-40D6-8ABD-1C9D8CA3CD02}"/>
              </a:ext>
            </a:extLst>
          </p:cNvPr>
          <p:cNvPicPr>
            <a:picLocks noChangeAspect="1"/>
          </p:cNvPicPr>
          <p:nvPr/>
        </p:nvPicPr>
        <p:blipFill>
          <a:blip r:embed="rId4"/>
          <a:stretch>
            <a:fillRect/>
          </a:stretch>
        </p:blipFill>
        <p:spPr>
          <a:xfrm>
            <a:off x="3584774" y="6160530"/>
            <a:ext cx="3129505" cy="1028824"/>
          </a:xfrm>
          <a:prstGeom prst="rect">
            <a:avLst/>
          </a:prstGeom>
        </p:spPr>
      </p:pic>
    </p:spTree>
    <p:extLst>
      <p:ext uri="{BB962C8B-B14F-4D97-AF65-F5344CB8AC3E}">
        <p14:creationId xmlns:p14="http://schemas.microsoft.com/office/powerpoint/2010/main" val="10981448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CCB2ED87C8D742A9CCAF8FEC552C0E" ma:contentTypeVersion="13" ma:contentTypeDescription="Create a new document." ma:contentTypeScope="" ma:versionID="f38080429b385dae00b3feacc00d1243">
  <xsd:schema xmlns:xsd="http://www.w3.org/2001/XMLSchema" xmlns:xs="http://www.w3.org/2001/XMLSchema" xmlns:p="http://schemas.microsoft.com/office/2006/metadata/properties" xmlns:ns2="47ff7b1d-05f9-4e81-94ee-d242ae7b133c" xmlns:ns3="611d61f9-8eaf-41a2-8ac0-1ac4ede24d97" xmlns:ns4="33a6d017-06a7-436c-82f0-1a5c2c004a52" targetNamespace="http://schemas.microsoft.com/office/2006/metadata/properties" ma:root="true" ma:fieldsID="8822a8c65261dbd2a3c0ec1dc56c2712" ns2:_="" ns3:_="" ns4:_="">
    <xsd:import namespace="47ff7b1d-05f9-4e81-94ee-d242ae7b133c"/>
    <xsd:import namespace="611d61f9-8eaf-41a2-8ac0-1ac4ede24d97"/>
    <xsd:import namespace="33a6d017-06a7-436c-82f0-1a5c2c004a5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f7b1d-05f9-4e81-94ee-d242ae7b13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ef5a22d-2ec2-4979-8c96-157dda92b09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1d61f9-8eaf-41a2-8ac0-1ac4ede24d9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a6d017-06a7-436c-82f0-1a5c2c004a5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6f7575a-eb22-4988-a194-780b16d46619}" ma:internalName="TaxCatchAll" ma:showField="CatchAllData" ma:web="611d61f9-8eaf-41a2-8ac0-1ac4ede24d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3a6d017-06a7-436c-82f0-1a5c2c004a52" xsi:nil="true"/>
    <SharedWithUsers xmlns="611d61f9-8eaf-41a2-8ac0-1ac4ede24d97">
      <UserInfo>
        <DisplayName>Su Whitlock</DisplayName>
        <AccountId>242</AccountId>
        <AccountType/>
      </UserInfo>
      <UserInfo>
        <DisplayName>Sharnjit Kaur Rai</DisplayName>
        <AccountId>104</AccountId>
        <AccountType/>
      </UserInfo>
      <UserInfo>
        <DisplayName>Neil Gunfield</DisplayName>
        <AccountId>243</AccountId>
        <AccountType/>
      </UserInfo>
      <UserInfo>
        <DisplayName>Laurence White</DisplayName>
        <AccountId>82</AccountId>
        <AccountType/>
      </UserInfo>
      <UserInfo>
        <DisplayName>Dawn Capp</DisplayName>
        <AccountId>88</AccountId>
        <AccountType/>
      </UserInfo>
      <UserInfo>
        <DisplayName>Alex Quick</DisplayName>
        <AccountId>53</AccountId>
        <AccountType/>
      </UserInfo>
      <UserInfo>
        <DisplayName>Nicky Avery</DisplayName>
        <AccountId>61</AccountId>
        <AccountType/>
      </UserInfo>
      <UserInfo>
        <DisplayName>Justine Gray</DisplayName>
        <AccountId>55</AccountId>
        <AccountType/>
      </UserInfo>
      <UserInfo>
        <DisplayName>Karen Bell</DisplayName>
        <AccountId>7</AccountId>
        <AccountType/>
      </UserInfo>
      <UserInfo>
        <DisplayName>Shantha Dickinson</DisplayName>
        <AccountId>44</AccountId>
        <AccountType/>
      </UserInfo>
      <UserInfo>
        <DisplayName>Rob Penn</DisplayName>
        <AccountId>95</AccountId>
        <AccountType/>
      </UserInfo>
      <UserInfo>
        <DisplayName>Neil Odin</DisplayName>
        <AccountId>37</AccountId>
        <AccountType/>
      </UserInfo>
      <UserInfo>
        <DisplayName>Samuel Fairman</DisplayName>
        <AccountId>71</AccountId>
        <AccountType/>
      </UserInfo>
      <UserInfo>
        <DisplayName>Melissa Lebrun</DisplayName>
        <AccountId>65</AccountId>
        <AccountType/>
      </UserInfo>
      <UserInfo>
        <DisplayName>Fiona Venditto</DisplayName>
        <AccountId>21</AccountId>
        <AccountType/>
      </UserInfo>
      <UserInfo>
        <DisplayName>Dan Tasker</DisplayName>
        <AccountId>31</AccountId>
        <AccountType/>
      </UserInfo>
      <UserInfo>
        <DisplayName>Jason Avery</DisplayName>
        <AccountId>90</AccountId>
        <AccountType/>
      </UserInfo>
      <UserInfo>
        <DisplayName>Stew Adamson</DisplayName>
        <AccountId>34</AccountId>
        <AccountType/>
      </UserInfo>
      <UserInfo>
        <DisplayName>Molly Rowland</DisplayName>
        <AccountId>76</AccountId>
        <AccountType/>
      </UserInfo>
      <UserInfo>
        <DisplayName>Sophie Tustian</DisplayName>
        <AccountId>14</AccountId>
        <AccountType/>
      </UserInfo>
      <UserInfo>
        <DisplayName>Michael Hodges</DisplayName>
        <AccountId>160</AccountId>
        <AccountType/>
      </UserInfo>
      <UserInfo>
        <DisplayName>Sarah Foster</DisplayName>
        <AccountId>159</AccountId>
        <AccountType/>
      </UserInfo>
      <UserInfo>
        <DisplayName>Glenn Bowyer</DisplayName>
        <AccountId>138</AccountId>
        <AccountType/>
      </UserInfo>
      <UserInfo>
        <DisplayName>Jessie Brown</DisplayName>
        <AccountId>356</AccountId>
        <AccountType/>
      </UserInfo>
      <UserInfo>
        <DisplayName>SharingLinks.b277738f-d43f-4802-bbeb-44df348dc7a5.Flexible.1a2dd00e-15f9-4acc-b9ab-2782e77442be</DisplayName>
        <AccountId>454</AccountId>
        <AccountType/>
      </UserInfo>
      <UserInfo>
        <DisplayName>Carl Halewood</DisplayName>
        <AccountId>649</AccountId>
        <AccountType/>
      </UserInfo>
      <UserInfo>
        <DisplayName>SharingLinks.2864fc47-b746-4801-b9fa-a0b56297fc10.Flexible.007321b2-fc26-4fef-a37d-edfb44bb1d8d</DisplayName>
        <AccountId>494</AccountId>
        <AccountType/>
      </UserInfo>
      <UserInfo>
        <DisplayName>Malcolm Wood</DisplayName>
        <AccountId>150</AccountId>
        <AccountType/>
      </UserInfo>
      <UserInfo>
        <DisplayName>Ben Allen</DisplayName>
        <AccountId>187</AccountId>
        <AccountType/>
      </UserInfo>
      <UserInfo>
        <DisplayName>Antony Merriman</DisplayName>
        <AccountId>705</AccountId>
        <AccountType/>
      </UserInfo>
    </SharedWithUsers>
    <lcf76f155ced4ddcb4097134ff3c332f xmlns="47ff7b1d-05f9-4e81-94ee-d242ae7b133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E640839-EB6D-4157-A60D-4DA1D82B4931}">
  <ds:schemaRefs>
    <ds:schemaRef ds:uri="http://schemas.microsoft.com/sharepoint/v3/contenttype/forms"/>
  </ds:schemaRefs>
</ds:datastoreItem>
</file>

<file path=customXml/itemProps2.xml><?xml version="1.0" encoding="utf-8"?>
<ds:datastoreItem xmlns:ds="http://schemas.openxmlformats.org/officeDocument/2006/customXml" ds:itemID="{B4E78931-B468-4553-B8EA-1CE57940202C}">
  <ds:schemaRefs>
    <ds:schemaRef ds:uri="33a6d017-06a7-436c-82f0-1a5c2c004a52"/>
    <ds:schemaRef ds:uri="47ff7b1d-05f9-4e81-94ee-d242ae7b133c"/>
    <ds:schemaRef ds:uri="611d61f9-8eaf-41a2-8ac0-1ac4ede24d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0DD78B-D3CE-420E-A8A7-9E38B2877303}">
  <ds:schemaRefs>
    <ds:schemaRef ds:uri="http://www.w3.org/XML/1998/namespace"/>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elements/1.1/"/>
    <ds:schemaRef ds:uri="33a6d017-06a7-436c-82f0-1a5c2c004a52"/>
    <ds:schemaRef ds:uri="611d61f9-8eaf-41a2-8ac0-1ac4ede24d97"/>
    <ds:schemaRef ds:uri="47ff7b1d-05f9-4e81-94ee-d242ae7b133c"/>
  </ds:schemaRefs>
</ds:datastoreItem>
</file>

<file path=docProps/app.xml><?xml version="1.0" encoding="utf-8"?>
<Properties xmlns="http://schemas.openxmlformats.org/officeDocument/2006/extended-properties" xmlns:vt="http://schemas.openxmlformats.org/officeDocument/2006/docPropsVTypes">
  <Template>Office Theme</Template>
  <TotalTime>3</TotalTime>
  <Words>3630</Words>
  <Application>Microsoft Office PowerPoint</Application>
  <PresentationFormat>A4 Paper (210x297 mm)</PresentationFormat>
  <Paragraphs>228</Paragraphs>
  <Slides>9</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Avenir Next LT Pro</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Quick</dc:creator>
  <cp:lastModifiedBy>Alex Quick</cp:lastModifiedBy>
  <cp:revision>2</cp:revision>
  <cp:lastPrinted>2021-10-07T08:31:07Z</cp:lastPrinted>
  <dcterms:created xsi:type="dcterms:W3CDTF">2020-10-07T22:33:31Z</dcterms:created>
  <dcterms:modified xsi:type="dcterms:W3CDTF">2022-12-08T10:29:37Z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0x010100ABCCB2ED87C8D742A9CCAF8FEC552C0E</vt:lpwstr>
  </property>
  <property fmtid="{D5CDD505-2E9C-101B-9397-08002B2CF9AE}" pid="3" name="cae1708afc2544779231ed23ceb21b23">
    <vt:lpwstr>Unspecified|c226ad54-fb30-4670-b077-fd39d1177859</vt:lpwstr>
  </property>
  <property fmtid="{D5CDD505-2E9C-101B-9397-08002B2CF9AE}" pid="4" name="n307adf9f6eb4e0b9979842d2fd1466a">
    <vt:lpwstr>Select if applicable|59f6af91-ad36-40ee-91fe-861585da0b92</vt:lpwstr>
  </property>
  <property fmtid="{D5CDD505-2E9C-101B-9397-08002B2CF9AE}" pid="5" name="k2a44eabde814177ad50d288f931b5cb">
    <vt:lpwstr>Official|c43c1032-e9de-4ec3-8442-1e6f3e010d1e</vt:lpwstr>
  </property>
  <property fmtid="{D5CDD505-2E9C-101B-9397-08002B2CF9AE}" pid="6" name="f3cd69f3903c478fb97e11aecbdb1e1e">
    <vt:lpwstr/>
  </property>
  <property fmtid="{D5CDD505-2E9C-101B-9397-08002B2CF9AE}" pid="7" name="HFRS_x0020_Location">
    <vt:lpwstr/>
  </property>
  <property fmtid="{D5CDD505-2E9C-101B-9397-08002B2CF9AE}" pid="8" name="Application/Equipment">
    <vt:lpwstr>128;#Unspecified|c226ad54-fb30-4670-b077-fd39d1177859</vt:lpwstr>
  </property>
  <property fmtid="{D5CDD505-2E9C-101B-9397-08002B2CF9AE}" pid="9" name="Team">
    <vt:lpwstr/>
  </property>
  <property fmtid="{D5CDD505-2E9C-101B-9397-08002B2CF9AE}" pid="10" name="Supplier">
    <vt:lpwstr>127;#Select if applicable|59f6af91-ad36-40ee-91fe-861585da0b92</vt:lpwstr>
  </property>
  <property fmtid="{D5CDD505-2E9C-101B-9397-08002B2CF9AE}" pid="11" name="Document_x0020_Category1">
    <vt:lpwstr/>
  </property>
  <property fmtid="{D5CDD505-2E9C-101B-9397-08002B2CF9AE}" pid="12" name="j33f77ef9be44e54bfe69727e550bf23">
    <vt:lpwstr/>
  </property>
  <property fmtid="{D5CDD505-2E9C-101B-9397-08002B2CF9AE}" pid="13" name="p3f10cae6b3c474db05917edc9c2aa18">
    <vt:lpwstr/>
  </property>
  <property fmtid="{D5CDD505-2E9C-101B-9397-08002B2CF9AE}" pid="14" name="Security Classification">
    <vt:lpwstr>53;#Official|c43c1032-e9de-4ec3-8442-1e6f3e010d1e</vt:lpwstr>
  </property>
  <property fmtid="{D5CDD505-2E9C-101B-9397-08002B2CF9AE}" pid="15" name="Document Category1">
    <vt:lpwstr/>
  </property>
  <property fmtid="{D5CDD505-2E9C-101B-9397-08002B2CF9AE}" pid="16" name="HFRS Location">
    <vt:lpwstr/>
  </property>
  <property fmtid="{D5CDD505-2E9C-101B-9397-08002B2CF9AE}" pid="17" name="MSIP_Label_0374b79e-0b12-4022-a0b6-3829b61a9aaa_Enabled">
    <vt:lpwstr>true</vt:lpwstr>
  </property>
  <property fmtid="{D5CDD505-2E9C-101B-9397-08002B2CF9AE}" pid="18" name="MSIP_Label_0374b79e-0b12-4022-a0b6-3829b61a9aaa_SetDate">
    <vt:lpwstr>2022-03-29T14:31:24Z</vt:lpwstr>
  </property>
  <property fmtid="{D5CDD505-2E9C-101B-9397-08002B2CF9AE}" pid="19" name="MSIP_Label_0374b79e-0b12-4022-a0b6-3829b61a9aaa_Method">
    <vt:lpwstr>Standard</vt:lpwstr>
  </property>
  <property fmtid="{D5CDD505-2E9C-101B-9397-08002B2CF9AE}" pid="20" name="MSIP_Label_0374b79e-0b12-4022-a0b6-3829b61a9aaa_Name">
    <vt:lpwstr>0374b79e-0b12-4022-a0b6-3829b61a9aaa</vt:lpwstr>
  </property>
  <property fmtid="{D5CDD505-2E9C-101B-9397-08002B2CF9AE}" pid="21" name="MSIP_Label_0374b79e-0b12-4022-a0b6-3829b61a9aaa_SiteId">
    <vt:lpwstr>25113e57-71ec-46db-8047-a1fa96b9b68d</vt:lpwstr>
  </property>
  <property fmtid="{D5CDD505-2E9C-101B-9397-08002B2CF9AE}" pid="22" name="MSIP_Label_0374b79e-0b12-4022-a0b6-3829b61a9aaa_ActionId">
    <vt:lpwstr>61e1250a-7bc4-4f3e-a0b4-32d558aab8c9</vt:lpwstr>
  </property>
  <property fmtid="{D5CDD505-2E9C-101B-9397-08002B2CF9AE}" pid="23" name="MSIP_Label_0374b79e-0b12-4022-a0b6-3829b61a9aaa_ContentBits">
    <vt:lpwstr>0</vt:lpwstr>
  </property>
  <property fmtid="{D5CDD505-2E9C-101B-9397-08002B2CF9AE}" pid="24" name="Order">
    <vt:r8>77956000</vt:r8>
  </property>
  <property fmtid="{D5CDD505-2E9C-101B-9397-08002B2CF9AE}" pid="25" name="xd_Signature">
    <vt:bool>false</vt:bool>
  </property>
  <property fmtid="{D5CDD505-2E9C-101B-9397-08002B2CF9AE}" pid="26" name="xd_ProgID">
    <vt:lpwstr/>
  </property>
  <property fmtid="{D5CDD505-2E9C-101B-9397-08002B2CF9AE}" pid="27" name="ComplianceAssetId">
    <vt:lpwstr/>
  </property>
  <property fmtid="{D5CDD505-2E9C-101B-9397-08002B2CF9AE}" pid="28" name="TemplateUrl">
    <vt:lpwstr/>
  </property>
  <property fmtid="{D5CDD505-2E9C-101B-9397-08002B2CF9AE}" pid="29" name="DLCPolicyLabelValue">
    <vt:lpwstr>Confidential</vt:lpwstr>
  </property>
  <property fmtid="{D5CDD505-2E9C-101B-9397-08002B2CF9AE}" pid="30" name="_ExtendedDescription">
    <vt:lpwstr/>
  </property>
  <property fmtid="{D5CDD505-2E9C-101B-9397-08002B2CF9AE}" pid="31" name="TriggerFlowInfo">
    <vt:lpwstr/>
  </property>
  <property fmtid="{D5CDD505-2E9C-101B-9397-08002B2CF9AE}" pid="32" name="MediaServiceImageTags">
    <vt:lpwstr/>
  </property>
</Properties>
</file>